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9" r:id="rId5"/>
    <p:sldId id="260" r:id="rId6"/>
    <p:sldId id="261" r:id="rId7"/>
    <p:sldId id="262" r:id="rId8"/>
    <p:sldId id="263" r:id="rId9"/>
    <p:sldId id="266" r:id="rId10"/>
    <p:sldId id="286" r:id="rId11"/>
    <p:sldId id="267" r:id="rId12"/>
    <p:sldId id="264" r:id="rId13"/>
    <p:sldId id="265" r:id="rId14"/>
    <p:sldId id="285" r:id="rId15"/>
    <p:sldId id="268" r:id="rId16"/>
    <p:sldId id="269" r:id="rId17"/>
    <p:sldId id="270" r:id="rId18"/>
    <p:sldId id="271" r:id="rId19"/>
    <p:sldId id="272" r:id="rId20"/>
    <p:sldId id="273" r:id="rId21"/>
    <p:sldId id="274" r:id="rId22"/>
    <p:sldId id="275" r:id="rId23"/>
    <p:sldId id="276" r:id="rId24"/>
    <p:sldId id="277" r:id="rId25"/>
    <p:sldId id="279" r:id="rId26"/>
    <p:sldId id="278" r:id="rId27"/>
    <p:sldId id="287" r:id="rId28"/>
    <p:sldId id="280" r:id="rId29"/>
    <p:sldId id="281" r:id="rId30"/>
    <p:sldId id="282" r:id="rId31"/>
    <p:sldId id="283" r:id="rId32"/>
    <p:sldId id="28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40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8534400" y="6355080"/>
            <a:ext cx="3048000" cy="365760"/>
          </a:xfrm>
        </p:spPr>
        <p:txBody>
          <a:bodyPr/>
          <a:lstStyle>
            <a:lvl1pPr>
              <a:defRPr sz="1400"/>
            </a:lvl1pPr>
          </a:lstStyle>
          <a:p>
            <a:fld id="{51FE2E4C-DC25-4C6E-BB77-061113599144}" type="datetime1">
              <a:rPr lang="en-US" smtClean="0">
                <a:solidFill>
                  <a:srgbClr val="464653"/>
                </a:solidFill>
              </a:rPr>
              <a:pPr/>
              <a:t>12/4/2022</a:t>
            </a:fld>
            <a:endParaRPr lang="en-US">
              <a:solidFill>
                <a:srgbClr val="464653"/>
              </a:solidFill>
            </a:endParaRPr>
          </a:p>
        </p:txBody>
      </p:sp>
      <p:sp>
        <p:nvSpPr>
          <p:cNvPr id="17" name="Footer Placeholder 16"/>
          <p:cNvSpPr>
            <a:spLocks noGrp="1"/>
          </p:cNvSpPr>
          <p:nvPr>
            <p:ph type="ftr" sz="quarter" idx="11"/>
          </p:nvPr>
        </p:nvSpPr>
        <p:spPr>
          <a:xfrm>
            <a:off x="3864864" y="6355080"/>
            <a:ext cx="4632960" cy="365760"/>
          </a:xfrm>
        </p:spPr>
        <p:txBody>
          <a:bodyPr/>
          <a:lstStyle/>
          <a:p>
            <a:r>
              <a:rPr lang="en-US">
                <a:solidFill>
                  <a:srgbClr val="464653"/>
                </a:solidFill>
              </a:rPr>
              <a:t>Project Batch Number #</a:t>
            </a:r>
          </a:p>
        </p:txBody>
      </p:sp>
      <p:sp>
        <p:nvSpPr>
          <p:cNvPr id="29" name="Slide Number Placeholder 28"/>
          <p:cNvSpPr>
            <a:spLocks noGrp="1"/>
          </p:cNvSpPr>
          <p:nvPr>
            <p:ph type="sldNum" sz="quarter" idx="12"/>
          </p:nvPr>
        </p:nvSpPr>
        <p:spPr>
          <a:xfrm>
            <a:off x="1621536" y="6355080"/>
            <a:ext cx="1625600" cy="365760"/>
          </a:xfrm>
        </p:spPr>
        <p:txBody>
          <a:bodyPr/>
          <a:lstStyle/>
          <a:p>
            <a:fld id="{E9F1805E-8ECD-4665-ACF6-E4B39ECC81D8}" type="slidenum">
              <a:rPr lang="en-US" smtClean="0">
                <a:solidFill>
                  <a:srgbClr val="464653"/>
                </a:solidFill>
              </a:rPr>
              <a:pPr/>
              <a:t>‹#›</a:t>
            </a:fld>
            <a:endParaRPr lang="en-US">
              <a:solidFill>
                <a:srgbClr val="464653"/>
              </a:solidFill>
            </a:endParaRP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Tree>
    <p:extLst>
      <p:ext uri="{BB962C8B-B14F-4D97-AF65-F5344CB8AC3E}">
        <p14:creationId xmlns:p14="http://schemas.microsoft.com/office/powerpoint/2010/main" val="1492547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54B8065-23B6-4949-ABB9-3AC54A87835E}" type="datetime1">
              <a:rPr lang="en-US" smtClean="0">
                <a:solidFill>
                  <a:srgbClr val="464653"/>
                </a:solidFill>
              </a:rPr>
              <a:pPr/>
              <a:t>12/4/2022</a:t>
            </a:fld>
            <a:endParaRPr lang="en-US">
              <a:solidFill>
                <a:srgbClr val="464653"/>
              </a:solidFill>
            </a:endParaRPr>
          </a:p>
        </p:txBody>
      </p:sp>
      <p:sp>
        <p:nvSpPr>
          <p:cNvPr id="5" name="Footer Placeholder 4"/>
          <p:cNvSpPr>
            <a:spLocks noGrp="1"/>
          </p:cNvSpPr>
          <p:nvPr>
            <p:ph type="ftr" sz="quarter" idx="11"/>
          </p:nvPr>
        </p:nvSpPr>
        <p:spPr/>
        <p:txBody>
          <a:bodyPr/>
          <a:lstStyle/>
          <a:p>
            <a:r>
              <a:rPr lang="en-US">
                <a:solidFill>
                  <a:srgbClr val="464653"/>
                </a:solidFill>
              </a:rPr>
              <a:t>Project Batch Number #</a:t>
            </a:r>
          </a:p>
        </p:txBody>
      </p:sp>
      <p:sp>
        <p:nvSpPr>
          <p:cNvPr id="6" name="Slide Number Placeholder 5"/>
          <p:cNvSpPr>
            <a:spLocks noGrp="1"/>
          </p:cNvSpPr>
          <p:nvPr>
            <p:ph type="sldNum" sz="quarter" idx="12"/>
          </p:nvPr>
        </p:nvSpPr>
        <p:spPr/>
        <p:txBody>
          <a:bodyPr/>
          <a:lstStyle/>
          <a:p>
            <a:fld id="{E9F1805E-8ECD-4665-ACF6-E4B39ECC81D8}" type="slidenum">
              <a:rPr lang="en-US" smtClean="0">
                <a:solidFill>
                  <a:srgbClr val="464653"/>
                </a:solidFill>
              </a:rPr>
              <a:pPr/>
              <a:t>‹#›</a:t>
            </a:fld>
            <a:endParaRPr lang="en-US">
              <a:solidFill>
                <a:srgbClr val="464653"/>
              </a:solidFill>
            </a:endParaRPr>
          </a:p>
        </p:txBody>
      </p:sp>
    </p:spTree>
    <p:extLst>
      <p:ext uri="{BB962C8B-B14F-4D97-AF65-F5344CB8AC3E}">
        <p14:creationId xmlns:p14="http://schemas.microsoft.com/office/powerpoint/2010/main" val="660176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50EC383-66FC-4371-8A2C-9401EAB4CE1B}" type="datetime1">
              <a:rPr lang="en-US" smtClean="0">
                <a:solidFill>
                  <a:srgbClr val="464653"/>
                </a:solidFill>
              </a:rPr>
              <a:pPr/>
              <a:t>12/4/2022</a:t>
            </a:fld>
            <a:endParaRPr lang="en-US">
              <a:solidFill>
                <a:srgbClr val="464653"/>
              </a:solidFill>
            </a:endParaRPr>
          </a:p>
        </p:txBody>
      </p:sp>
      <p:sp>
        <p:nvSpPr>
          <p:cNvPr id="5" name="Footer Placeholder 4"/>
          <p:cNvSpPr>
            <a:spLocks noGrp="1"/>
          </p:cNvSpPr>
          <p:nvPr>
            <p:ph type="ftr" sz="quarter" idx="11"/>
          </p:nvPr>
        </p:nvSpPr>
        <p:spPr/>
        <p:txBody>
          <a:bodyPr/>
          <a:lstStyle/>
          <a:p>
            <a:r>
              <a:rPr lang="en-US">
                <a:solidFill>
                  <a:srgbClr val="464653"/>
                </a:solidFill>
              </a:rPr>
              <a:t>Project Batch Number #</a:t>
            </a:r>
          </a:p>
        </p:txBody>
      </p:sp>
      <p:sp>
        <p:nvSpPr>
          <p:cNvPr id="6" name="Slide Number Placeholder 5"/>
          <p:cNvSpPr>
            <a:spLocks noGrp="1"/>
          </p:cNvSpPr>
          <p:nvPr>
            <p:ph type="sldNum" sz="quarter" idx="12"/>
          </p:nvPr>
        </p:nvSpPr>
        <p:spPr/>
        <p:txBody>
          <a:bodyPr/>
          <a:lstStyle/>
          <a:p>
            <a:fld id="{E9F1805E-8ECD-4665-ACF6-E4B39ECC81D8}" type="slidenum">
              <a:rPr lang="en-US" smtClean="0">
                <a:solidFill>
                  <a:srgbClr val="464653"/>
                </a:solidFill>
              </a:rPr>
              <a:pPr/>
              <a:t>‹#›</a:t>
            </a:fld>
            <a:endParaRPr lang="en-US">
              <a:solidFill>
                <a:srgbClr val="464653"/>
              </a:solidFill>
            </a:endParaRPr>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Tree>
    <p:extLst>
      <p:ext uri="{BB962C8B-B14F-4D97-AF65-F5344CB8AC3E}">
        <p14:creationId xmlns:p14="http://schemas.microsoft.com/office/powerpoint/2010/main" val="3161334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A215BD37-F52A-4EA5-B977-7C45B514F931}" type="datetime1">
              <a:rPr lang="en-US" smtClean="0">
                <a:solidFill>
                  <a:srgbClr val="464653"/>
                </a:solidFill>
              </a:rPr>
              <a:pPr/>
              <a:t>12/4/2022</a:t>
            </a:fld>
            <a:endParaRPr lang="en-US">
              <a:solidFill>
                <a:srgbClr val="464653"/>
              </a:solidFill>
            </a:endParaRPr>
          </a:p>
        </p:txBody>
      </p:sp>
      <p:sp>
        <p:nvSpPr>
          <p:cNvPr id="5" name="Footer Placeholder 4"/>
          <p:cNvSpPr>
            <a:spLocks noGrp="1"/>
          </p:cNvSpPr>
          <p:nvPr>
            <p:ph type="ftr" sz="quarter" idx="11"/>
          </p:nvPr>
        </p:nvSpPr>
        <p:spPr/>
        <p:txBody>
          <a:bodyPr/>
          <a:lstStyle/>
          <a:p>
            <a:r>
              <a:rPr lang="en-US">
                <a:solidFill>
                  <a:srgbClr val="464653"/>
                </a:solidFill>
              </a:rPr>
              <a:t>Project Batch Number #</a:t>
            </a:r>
          </a:p>
        </p:txBody>
      </p:sp>
      <p:sp>
        <p:nvSpPr>
          <p:cNvPr id="6" name="Slide Number Placeholder 5"/>
          <p:cNvSpPr>
            <a:spLocks noGrp="1"/>
          </p:cNvSpPr>
          <p:nvPr>
            <p:ph type="sldNum" sz="quarter" idx="12"/>
          </p:nvPr>
        </p:nvSpPr>
        <p:spPr/>
        <p:txBody>
          <a:bodyPr/>
          <a:lstStyle/>
          <a:p>
            <a:fld id="{E9F1805E-8ECD-4665-ACF6-E4B39ECC81D8}" type="slidenum">
              <a:rPr lang="en-US" smtClean="0">
                <a:solidFill>
                  <a:srgbClr val="464653"/>
                </a:solidFill>
              </a:rPr>
              <a:pPr/>
              <a:t>‹#›</a:t>
            </a:fld>
            <a:endParaRPr lang="en-US">
              <a:solidFill>
                <a:srgbClr val="464653"/>
              </a:solidFill>
            </a:endParaRP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979593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p:spPr>
        <p:txBody>
          <a:bodyPr/>
          <a:lstStyle/>
          <a:p>
            <a:fld id="{25DF2A24-AE4B-4809-9EE6-03F12B90374C}" type="datetime1">
              <a:rPr lang="en-US" smtClean="0">
                <a:solidFill>
                  <a:srgbClr val="DDE9EC"/>
                </a:solidFill>
              </a:rPr>
              <a:pPr/>
              <a:t>12/4/2022</a:t>
            </a:fld>
            <a:endParaRPr lang="en-US">
              <a:solidFill>
                <a:srgbClr val="DDE9EC"/>
              </a:solidFill>
            </a:endParaRPr>
          </a:p>
        </p:txBody>
      </p:sp>
      <p:sp>
        <p:nvSpPr>
          <p:cNvPr id="5" name="Footer Placeholder 4"/>
          <p:cNvSpPr>
            <a:spLocks noGrp="1"/>
          </p:cNvSpPr>
          <p:nvPr>
            <p:ph type="ftr" sz="quarter" idx="11"/>
          </p:nvPr>
        </p:nvSpPr>
        <p:spPr>
          <a:xfrm>
            <a:off x="3864864" y="6355080"/>
            <a:ext cx="4632960" cy="365760"/>
          </a:xfrm>
        </p:spPr>
        <p:txBody>
          <a:bodyPr/>
          <a:lstStyle/>
          <a:p>
            <a:r>
              <a:rPr lang="en-US">
                <a:solidFill>
                  <a:srgbClr val="DDE9EC"/>
                </a:solidFill>
              </a:rPr>
              <a:t>Project Batch Number #</a:t>
            </a:r>
          </a:p>
        </p:txBody>
      </p:sp>
      <p:sp>
        <p:nvSpPr>
          <p:cNvPr id="6" name="Slide Number Placeholder 5"/>
          <p:cNvSpPr>
            <a:spLocks noGrp="1"/>
          </p:cNvSpPr>
          <p:nvPr>
            <p:ph type="sldNum" sz="quarter" idx="12"/>
          </p:nvPr>
        </p:nvSpPr>
        <p:spPr>
          <a:xfrm>
            <a:off x="1426464" y="6355080"/>
            <a:ext cx="2027936" cy="365760"/>
          </a:xfrm>
        </p:spPr>
        <p:txBody>
          <a:bodyPr/>
          <a:lstStyle/>
          <a:p>
            <a:fld id="{E9F1805E-8ECD-4665-ACF6-E4B39ECC81D8}" type="slidenum">
              <a:rPr lang="en-US" smtClean="0">
                <a:solidFill>
                  <a:srgbClr val="DDE9EC"/>
                </a:solidFill>
              </a:rPr>
              <a:pPr/>
              <a:t>‹#›</a:t>
            </a:fld>
            <a:endParaRPr lang="en-US">
              <a:solidFill>
                <a:srgbClr val="DDE9EC"/>
              </a:solidFill>
            </a:endParaRPr>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Tree>
    <p:extLst>
      <p:ext uri="{BB962C8B-B14F-4D97-AF65-F5344CB8AC3E}">
        <p14:creationId xmlns:p14="http://schemas.microsoft.com/office/powerpoint/2010/main" val="367906423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7AB7C42C-373B-468B-A013-83FDFDEC8267}" type="datetime1">
              <a:rPr lang="en-US" smtClean="0">
                <a:solidFill>
                  <a:srgbClr val="464653"/>
                </a:solidFill>
              </a:rPr>
              <a:pPr/>
              <a:t>12/4/2022</a:t>
            </a:fld>
            <a:endParaRPr lang="en-US">
              <a:solidFill>
                <a:srgbClr val="464653"/>
              </a:solidFill>
            </a:endParaRPr>
          </a:p>
        </p:txBody>
      </p:sp>
      <p:sp>
        <p:nvSpPr>
          <p:cNvPr id="6" name="Footer Placeholder 5"/>
          <p:cNvSpPr>
            <a:spLocks noGrp="1"/>
          </p:cNvSpPr>
          <p:nvPr>
            <p:ph type="ftr" sz="quarter" idx="11"/>
          </p:nvPr>
        </p:nvSpPr>
        <p:spPr/>
        <p:txBody>
          <a:bodyPr/>
          <a:lstStyle/>
          <a:p>
            <a:r>
              <a:rPr lang="en-US">
                <a:solidFill>
                  <a:srgbClr val="464653"/>
                </a:solidFill>
              </a:rPr>
              <a:t>Project Batch Number #</a:t>
            </a:r>
          </a:p>
        </p:txBody>
      </p:sp>
      <p:sp>
        <p:nvSpPr>
          <p:cNvPr id="7" name="Slide Number Placeholder 6"/>
          <p:cNvSpPr>
            <a:spLocks noGrp="1"/>
          </p:cNvSpPr>
          <p:nvPr>
            <p:ph type="sldNum" sz="quarter" idx="12"/>
          </p:nvPr>
        </p:nvSpPr>
        <p:spPr/>
        <p:txBody>
          <a:bodyPr/>
          <a:lstStyle/>
          <a:p>
            <a:fld id="{E9F1805E-8ECD-4665-ACF6-E4B39ECC81D8}" type="slidenum">
              <a:rPr lang="en-US" smtClean="0">
                <a:solidFill>
                  <a:srgbClr val="464653"/>
                </a:solidFill>
              </a:rPr>
              <a:pPr/>
              <a:t>‹#›</a:t>
            </a:fld>
            <a:endParaRPr lang="en-US">
              <a:solidFill>
                <a:srgbClr val="464653"/>
              </a:solidFill>
            </a:endParaRPr>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181810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8B75F5D1-B5C1-42FA-B0A9-4A3C0A8924AF}" type="datetime1">
              <a:rPr lang="en-US" smtClean="0">
                <a:solidFill>
                  <a:srgbClr val="464653"/>
                </a:solidFill>
              </a:rPr>
              <a:pPr/>
              <a:t>12/4/2022</a:t>
            </a:fld>
            <a:endParaRPr lang="en-US">
              <a:solidFill>
                <a:srgbClr val="464653"/>
              </a:solidFill>
            </a:endParaRPr>
          </a:p>
        </p:txBody>
      </p:sp>
      <p:sp>
        <p:nvSpPr>
          <p:cNvPr id="8" name="Footer Placeholder 7"/>
          <p:cNvSpPr>
            <a:spLocks noGrp="1"/>
          </p:cNvSpPr>
          <p:nvPr>
            <p:ph type="ftr" sz="quarter" idx="11"/>
          </p:nvPr>
        </p:nvSpPr>
        <p:spPr/>
        <p:txBody>
          <a:bodyPr/>
          <a:lstStyle/>
          <a:p>
            <a:r>
              <a:rPr lang="en-US">
                <a:solidFill>
                  <a:srgbClr val="464653"/>
                </a:solidFill>
              </a:rPr>
              <a:t>Project Batch Number #</a:t>
            </a:r>
          </a:p>
        </p:txBody>
      </p:sp>
      <p:sp>
        <p:nvSpPr>
          <p:cNvPr id="9" name="Slide Number Placeholder 8"/>
          <p:cNvSpPr>
            <a:spLocks noGrp="1"/>
          </p:cNvSpPr>
          <p:nvPr>
            <p:ph type="sldNum" sz="quarter" idx="12"/>
          </p:nvPr>
        </p:nvSpPr>
        <p:spPr/>
        <p:txBody>
          <a:bodyPr/>
          <a:lstStyle/>
          <a:p>
            <a:fld id="{E9F1805E-8ECD-4665-ACF6-E4B39ECC81D8}" type="slidenum">
              <a:rPr lang="en-US" smtClean="0">
                <a:solidFill>
                  <a:srgbClr val="464653"/>
                </a:solidFill>
              </a:rPr>
              <a:pPr/>
              <a:t>‹#›</a:t>
            </a:fld>
            <a:endParaRPr lang="en-US">
              <a:solidFill>
                <a:srgbClr val="464653"/>
              </a:solidFill>
            </a:endParaRPr>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901260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5C474F81-D897-48EC-887F-E196BB205F0F}" type="datetime1">
              <a:rPr lang="en-US" smtClean="0">
                <a:solidFill>
                  <a:srgbClr val="464653"/>
                </a:solidFill>
              </a:rPr>
              <a:pPr/>
              <a:t>12/4/2022</a:t>
            </a:fld>
            <a:endParaRPr lang="en-US">
              <a:solidFill>
                <a:srgbClr val="464653"/>
              </a:solidFill>
            </a:endParaRPr>
          </a:p>
        </p:txBody>
      </p:sp>
      <p:sp>
        <p:nvSpPr>
          <p:cNvPr id="4" name="Footer Placeholder 3"/>
          <p:cNvSpPr>
            <a:spLocks noGrp="1"/>
          </p:cNvSpPr>
          <p:nvPr>
            <p:ph type="ftr" sz="quarter" idx="11"/>
          </p:nvPr>
        </p:nvSpPr>
        <p:spPr/>
        <p:txBody>
          <a:bodyPr/>
          <a:lstStyle/>
          <a:p>
            <a:r>
              <a:rPr lang="en-US">
                <a:solidFill>
                  <a:srgbClr val="464653"/>
                </a:solidFill>
              </a:rPr>
              <a:t>Project Batch Number #</a:t>
            </a:r>
          </a:p>
        </p:txBody>
      </p:sp>
      <p:sp>
        <p:nvSpPr>
          <p:cNvPr id="5" name="Slide Number Placeholder 4"/>
          <p:cNvSpPr>
            <a:spLocks noGrp="1"/>
          </p:cNvSpPr>
          <p:nvPr>
            <p:ph type="sldNum" sz="quarter" idx="12"/>
          </p:nvPr>
        </p:nvSpPr>
        <p:spPr/>
        <p:txBody>
          <a:bodyPr/>
          <a:lstStyle/>
          <a:p>
            <a:fld id="{E9F1805E-8ECD-4665-ACF6-E4B39ECC81D8}" type="slidenum">
              <a:rPr lang="en-US" smtClean="0">
                <a:solidFill>
                  <a:srgbClr val="464653"/>
                </a:solidFill>
              </a:rPr>
              <a:pPr/>
              <a:t>‹#›</a:t>
            </a:fld>
            <a:endParaRPr lang="en-US">
              <a:solidFill>
                <a:srgbClr val="464653"/>
              </a:solidFill>
            </a:endParaRP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Tree>
    <p:extLst>
      <p:ext uri="{BB962C8B-B14F-4D97-AF65-F5344CB8AC3E}">
        <p14:creationId xmlns:p14="http://schemas.microsoft.com/office/powerpoint/2010/main" val="2391802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F8596E-0604-4723-B0D0-EC4DA9228550}" type="datetime1">
              <a:rPr lang="en-US" smtClean="0">
                <a:solidFill>
                  <a:srgbClr val="464653"/>
                </a:solidFill>
              </a:rPr>
              <a:pPr/>
              <a:t>12/4/2022</a:t>
            </a:fld>
            <a:endParaRPr lang="en-US">
              <a:solidFill>
                <a:srgbClr val="464653"/>
              </a:solidFill>
            </a:endParaRPr>
          </a:p>
        </p:txBody>
      </p:sp>
      <p:sp>
        <p:nvSpPr>
          <p:cNvPr id="3" name="Footer Placeholder 2"/>
          <p:cNvSpPr>
            <a:spLocks noGrp="1"/>
          </p:cNvSpPr>
          <p:nvPr>
            <p:ph type="ftr" sz="quarter" idx="11"/>
          </p:nvPr>
        </p:nvSpPr>
        <p:spPr/>
        <p:txBody>
          <a:bodyPr/>
          <a:lstStyle/>
          <a:p>
            <a:r>
              <a:rPr lang="en-US">
                <a:solidFill>
                  <a:srgbClr val="464653"/>
                </a:solidFill>
              </a:rPr>
              <a:t>Project Batch Number #</a:t>
            </a:r>
          </a:p>
        </p:txBody>
      </p:sp>
      <p:sp>
        <p:nvSpPr>
          <p:cNvPr id="4" name="Slide Number Placeholder 3"/>
          <p:cNvSpPr>
            <a:spLocks noGrp="1"/>
          </p:cNvSpPr>
          <p:nvPr>
            <p:ph type="sldNum" sz="quarter" idx="12"/>
          </p:nvPr>
        </p:nvSpPr>
        <p:spPr/>
        <p:txBody>
          <a:bodyPr/>
          <a:lstStyle/>
          <a:p>
            <a:fld id="{E9F1805E-8ECD-4665-ACF6-E4B39ECC81D8}" type="slidenum">
              <a:rPr lang="en-US" smtClean="0">
                <a:solidFill>
                  <a:srgbClr val="464653"/>
                </a:solidFill>
              </a:rPr>
              <a:pPr/>
              <a:t>‹#›</a:t>
            </a:fld>
            <a:endParaRPr lang="en-US">
              <a:solidFill>
                <a:srgbClr val="464653"/>
              </a:solidFill>
            </a:endParaRPr>
          </a:p>
        </p:txBody>
      </p:sp>
      <p:sp>
        <p:nvSpPr>
          <p:cNvPr id="5" name="Straight Connector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Tree>
    <p:extLst>
      <p:ext uri="{BB962C8B-B14F-4D97-AF65-F5344CB8AC3E}">
        <p14:creationId xmlns:p14="http://schemas.microsoft.com/office/powerpoint/2010/main" val="2677731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EF9352A9-9105-4448-9042-DC8DB4E90FC6}" type="datetime1">
              <a:rPr lang="en-US" smtClean="0">
                <a:solidFill>
                  <a:srgbClr val="464653"/>
                </a:solidFill>
              </a:rPr>
              <a:pPr/>
              <a:t>12/4/2022</a:t>
            </a:fld>
            <a:endParaRPr lang="en-US">
              <a:solidFill>
                <a:srgbClr val="464653"/>
              </a:solidFill>
            </a:endParaRPr>
          </a:p>
        </p:txBody>
      </p:sp>
      <p:sp>
        <p:nvSpPr>
          <p:cNvPr id="6" name="Footer Placeholder 5"/>
          <p:cNvSpPr>
            <a:spLocks noGrp="1"/>
          </p:cNvSpPr>
          <p:nvPr>
            <p:ph type="ftr" sz="quarter" idx="11"/>
          </p:nvPr>
        </p:nvSpPr>
        <p:spPr/>
        <p:txBody>
          <a:bodyPr/>
          <a:lstStyle/>
          <a:p>
            <a:r>
              <a:rPr lang="en-US">
                <a:solidFill>
                  <a:srgbClr val="464653"/>
                </a:solidFill>
              </a:rPr>
              <a:t>Project Batch Number #</a:t>
            </a:r>
          </a:p>
        </p:txBody>
      </p:sp>
      <p:sp>
        <p:nvSpPr>
          <p:cNvPr id="7" name="Slide Number Placeholder 6"/>
          <p:cNvSpPr>
            <a:spLocks noGrp="1"/>
          </p:cNvSpPr>
          <p:nvPr>
            <p:ph type="sldNum" sz="quarter" idx="12"/>
          </p:nvPr>
        </p:nvSpPr>
        <p:spPr/>
        <p:txBody>
          <a:bodyPr/>
          <a:lstStyle/>
          <a:p>
            <a:fld id="{E9F1805E-8ECD-4665-ACF6-E4B39ECC81D8}" type="slidenum">
              <a:rPr lang="en-US" smtClean="0">
                <a:solidFill>
                  <a:srgbClr val="464653"/>
                </a:solidFill>
              </a:rPr>
              <a:pPr/>
              <a:t>‹#›</a:t>
            </a:fld>
            <a:endParaRPr lang="en-US">
              <a:solidFill>
                <a:srgbClr val="464653"/>
              </a:solidFill>
            </a:endParaRP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dirty="0">
              <a:solidFill>
                <a:prstClr val="black"/>
              </a:solidFill>
            </a:endParaRPr>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848428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D9854F95-A5BB-4D13-A7DF-0ABB9DFDD3AA}" type="datetime1">
              <a:rPr lang="en-US" smtClean="0">
                <a:solidFill>
                  <a:srgbClr val="DDE9EC"/>
                </a:solidFill>
              </a:rPr>
              <a:pPr/>
              <a:t>12/4/2022</a:t>
            </a:fld>
            <a:endParaRPr lang="en-US">
              <a:solidFill>
                <a:srgbClr val="DDE9EC"/>
              </a:solidFill>
            </a:endParaRPr>
          </a:p>
        </p:txBody>
      </p:sp>
      <p:sp>
        <p:nvSpPr>
          <p:cNvPr id="6" name="Footer Placeholder 5"/>
          <p:cNvSpPr>
            <a:spLocks noGrp="1"/>
          </p:cNvSpPr>
          <p:nvPr>
            <p:ph type="ftr" sz="quarter" idx="11"/>
          </p:nvPr>
        </p:nvSpPr>
        <p:spPr/>
        <p:txBody>
          <a:bodyPr/>
          <a:lstStyle/>
          <a:p>
            <a:r>
              <a:rPr lang="en-US">
                <a:solidFill>
                  <a:srgbClr val="DDE9EC"/>
                </a:solidFill>
              </a:rPr>
              <a:t>Project Batch Number #</a:t>
            </a:r>
          </a:p>
        </p:txBody>
      </p:sp>
      <p:sp>
        <p:nvSpPr>
          <p:cNvPr id="7" name="Slide Number Placeholder 6"/>
          <p:cNvSpPr>
            <a:spLocks noGrp="1"/>
          </p:cNvSpPr>
          <p:nvPr>
            <p:ph type="sldNum" sz="quarter" idx="12"/>
          </p:nvPr>
        </p:nvSpPr>
        <p:spPr/>
        <p:txBody>
          <a:bodyPr/>
          <a:lstStyle/>
          <a:p>
            <a:fld id="{E9F1805E-8ECD-4665-ACF6-E4B39ECC81D8}" type="slidenum">
              <a:rPr lang="en-US" smtClean="0">
                <a:solidFill>
                  <a:srgbClr val="DDE9EC"/>
                </a:solidFill>
              </a:rPr>
              <a:pPr/>
              <a:t>‹#›</a:t>
            </a:fld>
            <a:endParaRPr lang="en-US">
              <a:solidFill>
                <a:srgbClr val="DDE9EC"/>
              </a:solidFill>
            </a:endParaRP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prstClr val="white"/>
              </a:solidFill>
            </a:endParaRPr>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Tree>
    <p:extLst>
      <p:ext uri="{BB962C8B-B14F-4D97-AF65-F5344CB8AC3E}">
        <p14:creationId xmlns:p14="http://schemas.microsoft.com/office/powerpoint/2010/main" val="346848980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534400" y="6356350"/>
            <a:ext cx="3052064" cy="365760"/>
          </a:xfrm>
          <a:prstGeom prst="rect">
            <a:avLst/>
          </a:prstGeom>
        </p:spPr>
        <p:txBody>
          <a:bodyPr vert="horz"/>
          <a:lstStyle>
            <a:lvl1pPr algn="l" eaLnBrk="1" latinLnBrk="0" hangingPunct="1">
              <a:defRPr kumimoji="0" sz="1400">
                <a:solidFill>
                  <a:schemeClr val="tx2"/>
                </a:solidFill>
              </a:defRPr>
            </a:lvl1pPr>
          </a:lstStyle>
          <a:p>
            <a:fld id="{493A4DF2-7514-4727-BA82-8F070FF39AB2}" type="datetime1">
              <a:rPr lang="en-US" smtClean="0">
                <a:solidFill>
                  <a:srgbClr val="464653"/>
                </a:solidFill>
              </a:rPr>
              <a:pPr/>
              <a:t>12/4/2022</a:t>
            </a:fld>
            <a:endParaRPr lang="en-US">
              <a:solidFill>
                <a:srgbClr val="464653"/>
              </a:solidFill>
            </a:endParaRPr>
          </a:p>
        </p:txBody>
      </p:sp>
      <p:sp>
        <p:nvSpPr>
          <p:cNvPr id="3" name="Footer Placeholder 2"/>
          <p:cNvSpPr>
            <a:spLocks noGrp="1"/>
          </p:cNvSpPr>
          <p:nvPr>
            <p:ph type="ftr" sz="quarter" idx="3"/>
          </p:nvPr>
        </p:nvSpPr>
        <p:spPr>
          <a:xfrm>
            <a:off x="3864864" y="6356350"/>
            <a:ext cx="4673600" cy="365760"/>
          </a:xfrm>
          <a:prstGeom prst="rect">
            <a:avLst/>
          </a:prstGeom>
        </p:spPr>
        <p:txBody>
          <a:bodyPr vert="horz"/>
          <a:lstStyle>
            <a:lvl1pPr algn="r" eaLnBrk="1" latinLnBrk="0" hangingPunct="1">
              <a:defRPr kumimoji="0" sz="1400">
                <a:solidFill>
                  <a:schemeClr val="tx2"/>
                </a:solidFill>
              </a:defRPr>
            </a:lvl1pPr>
          </a:lstStyle>
          <a:p>
            <a:r>
              <a:rPr lang="en-US">
                <a:solidFill>
                  <a:srgbClr val="464653"/>
                </a:solidFill>
              </a:rPr>
              <a:t>Project Batch Number #</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E9F1805E-8ECD-4665-ACF6-E4B39ECC81D8}" type="slidenum">
              <a:rPr lang="en-US" smtClean="0">
                <a:solidFill>
                  <a:srgbClr val="464653"/>
                </a:solidFill>
              </a:rPr>
              <a:pPr/>
              <a:t>‹#›</a:t>
            </a:fld>
            <a:endParaRPr lang="en-US">
              <a:solidFill>
                <a:srgbClr val="464653"/>
              </a:solidFill>
            </a:endParaRPr>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Tree>
    <p:extLst>
      <p:ext uri="{BB962C8B-B14F-4D97-AF65-F5344CB8AC3E}">
        <p14:creationId xmlns:p14="http://schemas.microsoft.com/office/powerpoint/2010/main" val="39426259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ieeexplore.ieee.org/xpl/conhome/7985063/proceeding" TargetMode="External"/><Relationship Id="rId2" Type="http://schemas.openxmlformats.org/officeDocument/2006/relationships/hyperlink" Target="https://ieeexplore.ieee.org/xpl/conhome/7339393/proceeding" TargetMode="External"/><Relationship Id="rId1" Type="http://schemas.openxmlformats.org/officeDocument/2006/relationships/slideLayout" Target="../slideLayouts/slideLayout2.xml"/><Relationship Id="rId4" Type="http://schemas.openxmlformats.org/officeDocument/2006/relationships/hyperlink" Target="https://ieeexplore.ieee.org/xpl/conhome/8869569/proceeding"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ieeexplore.ieee.org/xpl/conhome/4155388/proceeding" TargetMode="External"/><Relationship Id="rId2" Type="http://schemas.openxmlformats.org/officeDocument/2006/relationships/hyperlink" Target="https://ieeexplore.ieee.org/xpl/conhome/6954270/proceedin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G"/><Relationship Id="rId11" Type="http://schemas.openxmlformats.org/officeDocument/2006/relationships/image" Target="../media/image12.png"/><Relationship Id="rId5" Type="http://schemas.openxmlformats.org/officeDocument/2006/relationships/image" Target="../media/image6.JP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233058"/>
            <a:ext cx="10972800" cy="914400"/>
          </a:xfrm>
        </p:spPr>
        <p:txBody>
          <a:bodyPr>
            <a:normAutofit fontScale="90000"/>
          </a:bodyPr>
          <a:lstStyle/>
          <a:p>
            <a:pPr algn="ctr"/>
            <a:r>
              <a:rPr lang="en-US" dirty="0"/>
              <a:t>Demand Side Load Management </a:t>
            </a:r>
            <a:br>
              <a:rPr lang="en-US" dirty="0"/>
            </a:br>
            <a:r>
              <a:rPr lang="en-US" dirty="0"/>
              <a:t>using Machine Learning</a:t>
            </a:r>
          </a:p>
        </p:txBody>
      </p:sp>
    </p:spTree>
    <p:extLst>
      <p:ext uri="{BB962C8B-B14F-4D97-AF65-F5344CB8AC3E}">
        <p14:creationId xmlns:p14="http://schemas.microsoft.com/office/powerpoint/2010/main" val="3735583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Random Forest Algorithm</a:t>
            </a:r>
          </a:p>
        </p:txBody>
      </p:sp>
      <p:sp>
        <p:nvSpPr>
          <p:cNvPr id="3" name="Footer Placeholder 2"/>
          <p:cNvSpPr>
            <a:spLocks noGrp="1"/>
          </p:cNvSpPr>
          <p:nvPr>
            <p:ph type="ftr" sz="quarter" idx="11"/>
          </p:nvPr>
        </p:nvSpPr>
        <p:spPr/>
        <p:txBody>
          <a:bodyPr/>
          <a:lstStyle/>
          <a:p>
            <a:r>
              <a:rPr lang="en-US" dirty="0">
                <a:solidFill>
                  <a:srgbClr val="464653"/>
                </a:solidFill>
              </a:rPr>
              <a:t>Project Batch Number 4</a:t>
            </a:r>
          </a:p>
        </p:txBody>
      </p:sp>
      <p:sp>
        <p:nvSpPr>
          <p:cNvPr id="4" name="Slide Number Placeholder 3"/>
          <p:cNvSpPr>
            <a:spLocks noGrp="1"/>
          </p:cNvSpPr>
          <p:nvPr>
            <p:ph type="sldNum" sz="quarter" idx="12"/>
          </p:nvPr>
        </p:nvSpPr>
        <p:spPr/>
        <p:txBody>
          <a:bodyPr/>
          <a:lstStyle/>
          <a:p>
            <a:fld id="{E9F1805E-8ECD-4665-ACF6-E4B39ECC81D8}" type="slidenum">
              <a:rPr lang="en-US" smtClean="0">
                <a:solidFill>
                  <a:srgbClr val="464653"/>
                </a:solidFill>
              </a:rPr>
              <a:pPr/>
              <a:t>10</a:t>
            </a:fld>
            <a:endParaRPr lang="en-US">
              <a:solidFill>
                <a:srgbClr val="464653"/>
              </a:solidFill>
            </a:endParaRPr>
          </a:p>
        </p:txBody>
      </p:sp>
      <p:sp>
        <p:nvSpPr>
          <p:cNvPr id="5" name="Content Placeholder 4"/>
          <p:cNvSpPr>
            <a:spLocks noGrp="1"/>
          </p:cNvSpPr>
          <p:nvPr>
            <p:ph sz="quarter" idx="1"/>
          </p:nvPr>
        </p:nvSpPr>
        <p:spPr>
          <a:xfrm>
            <a:off x="636587" y="1143000"/>
            <a:ext cx="5308600" cy="4937760"/>
          </a:xfrm>
        </p:spPr>
        <p:txBody>
          <a:bodyPr/>
          <a:lstStyle/>
          <a:p>
            <a:pPr marL="0" indent="0" algn="just">
              <a:buNone/>
            </a:pPr>
            <a:r>
              <a:rPr lang="en-IN" dirty="0">
                <a:latin typeface="Times New Roman" panose="02020603050405020304" pitchFamily="18" charset="0"/>
                <a:cs typeface="Times New Roman" panose="02020603050405020304" pitchFamily="18" charset="0"/>
              </a:rPr>
              <a:t>It is a collection of decision tree algorithms running together on a given dataset. Basically a decision tree splits the given dataset into margins and decides the position of the predicted value based on the split data.</a:t>
            </a:r>
          </a:p>
          <a:p>
            <a:pPr marL="0" indent="0" algn="just">
              <a:buNone/>
            </a:pPr>
            <a:endParaRPr lang="en-IN"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1464" y="1219200"/>
            <a:ext cx="4445000" cy="33337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587" y="4419600"/>
            <a:ext cx="7293102" cy="1295400"/>
          </a:xfrm>
          <a:prstGeom prst="rect">
            <a:avLst/>
          </a:prstGeom>
        </p:spPr>
      </p:pic>
    </p:spTree>
    <p:extLst>
      <p:ext uri="{BB962C8B-B14F-4D97-AF65-F5344CB8AC3E}">
        <p14:creationId xmlns:p14="http://schemas.microsoft.com/office/powerpoint/2010/main" val="1001090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Prediction Record</a:t>
            </a:r>
          </a:p>
        </p:txBody>
      </p:sp>
      <p:sp>
        <p:nvSpPr>
          <p:cNvPr id="3" name="Footer Placeholder 2"/>
          <p:cNvSpPr>
            <a:spLocks noGrp="1"/>
          </p:cNvSpPr>
          <p:nvPr>
            <p:ph type="ftr" sz="quarter" idx="11"/>
          </p:nvPr>
        </p:nvSpPr>
        <p:spPr/>
        <p:txBody>
          <a:bodyPr/>
          <a:lstStyle/>
          <a:p>
            <a:r>
              <a:rPr lang="en-US" dirty="0">
                <a:solidFill>
                  <a:srgbClr val="464653"/>
                </a:solidFill>
              </a:rPr>
              <a:t>Project Batch Number 4</a:t>
            </a:r>
          </a:p>
        </p:txBody>
      </p:sp>
      <p:sp>
        <p:nvSpPr>
          <p:cNvPr id="4" name="Slide Number Placeholder 3"/>
          <p:cNvSpPr>
            <a:spLocks noGrp="1"/>
          </p:cNvSpPr>
          <p:nvPr>
            <p:ph type="sldNum" sz="quarter" idx="12"/>
          </p:nvPr>
        </p:nvSpPr>
        <p:spPr/>
        <p:txBody>
          <a:bodyPr/>
          <a:lstStyle/>
          <a:p>
            <a:fld id="{E9F1805E-8ECD-4665-ACF6-E4B39ECC81D8}" type="slidenum">
              <a:rPr lang="en-US" smtClean="0">
                <a:solidFill>
                  <a:srgbClr val="464653"/>
                </a:solidFill>
              </a:rPr>
              <a:pPr/>
              <a:t>11</a:t>
            </a:fld>
            <a:endParaRPr lang="en-US">
              <a:solidFill>
                <a:srgbClr val="464653"/>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864" y="1269599"/>
            <a:ext cx="5857875" cy="4960151"/>
          </a:xfrm>
          <a:prstGeom prst="rect">
            <a:avLst/>
          </a:prstGeom>
        </p:spPr>
      </p:pic>
      <p:sp>
        <p:nvSpPr>
          <p:cNvPr id="6" name="TextBox 5"/>
          <p:cNvSpPr txBox="1"/>
          <p:nvPr/>
        </p:nvSpPr>
        <p:spPr>
          <a:xfrm>
            <a:off x="6916039" y="2425700"/>
            <a:ext cx="4501261" cy="2308324"/>
          </a:xfrm>
          <a:prstGeom prst="rect">
            <a:avLst/>
          </a:prstGeom>
          <a:noFill/>
        </p:spPr>
        <p:txBody>
          <a:bodyPr wrap="square" rtlCol="0">
            <a:spAutoFit/>
          </a:bodyPr>
          <a:lstStyle/>
          <a:p>
            <a:pPr algn="just"/>
            <a:r>
              <a:rPr lang="en-IN" sz="2400" dirty="0">
                <a:latin typeface="Times New Roman" panose="02020603050405020304" pitchFamily="18" charset="0"/>
                <a:cs typeface="Times New Roman" panose="02020603050405020304" pitchFamily="18" charset="0"/>
              </a:rPr>
              <a:t>This table consists of the predicted generation, consumption and the power available in the battery; over a period of year. This is the data we receive after running our prediction algorithm.</a:t>
            </a:r>
          </a:p>
        </p:txBody>
      </p:sp>
    </p:spTree>
    <p:extLst>
      <p:ext uri="{BB962C8B-B14F-4D97-AF65-F5344CB8AC3E}">
        <p14:creationId xmlns:p14="http://schemas.microsoft.com/office/powerpoint/2010/main" val="1734831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Login Page</a:t>
            </a:r>
          </a:p>
        </p:txBody>
      </p:sp>
      <p:sp>
        <p:nvSpPr>
          <p:cNvPr id="3" name="Footer Placeholder 2"/>
          <p:cNvSpPr>
            <a:spLocks noGrp="1"/>
          </p:cNvSpPr>
          <p:nvPr>
            <p:ph type="ftr" sz="quarter" idx="11"/>
          </p:nvPr>
        </p:nvSpPr>
        <p:spPr/>
        <p:txBody>
          <a:bodyPr/>
          <a:lstStyle/>
          <a:p>
            <a:r>
              <a:rPr lang="en-US" dirty="0">
                <a:solidFill>
                  <a:srgbClr val="464653"/>
                </a:solidFill>
              </a:rPr>
              <a:t>Project Batch Number 4</a:t>
            </a:r>
          </a:p>
        </p:txBody>
      </p:sp>
      <p:sp>
        <p:nvSpPr>
          <p:cNvPr id="4" name="Slide Number Placeholder 3"/>
          <p:cNvSpPr>
            <a:spLocks noGrp="1"/>
          </p:cNvSpPr>
          <p:nvPr>
            <p:ph type="sldNum" sz="quarter" idx="12"/>
          </p:nvPr>
        </p:nvSpPr>
        <p:spPr/>
        <p:txBody>
          <a:bodyPr/>
          <a:lstStyle/>
          <a:p>
            <a:fld id="{E9F1805E-8ECD-4665-ACF6-E4B39ECC81D8}" type="slidenum">
              <a:rPr lang="en-US" smtClean="0">
                <a:solidFill>
                  <a:srgbClr val="464653"/>
                </a:solidFill>
              </a:rPr>
              <a:pPr/>
              <a:t>12</a:t>
            </a:fld>
            <a:endParaRPr lang="en-US">
              <a:solidFill>
                <a:srgbClr val="464653"/>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274128"/>
            <a:ext cx="5965562" cy="290417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299" y="4329588"/>
            <a:ext cx="8547101" cy="1882307"/>
          </a:xfrm>
          <a:prstGeom prst="rect">
            <a:avLst/>
          </a:prstGeom>
        </p:spPr>
      </p:pic>
      <p:sp>
        <p:nvSpPr>
          <p:cNvPr id="8" name="TextBox 7"/>
          <p:cNvSpPr txBox="1"/>
          <p:nvPr/>
        </p:nvSpPr>
        <p:spPr>
          <a:xfrm>
            <a:off x="6680200" y="1274128"/>
            <a:ext cx="4902200" cy="2308324"/>
          </a:xfrm>
          <a:prstGeom prst="rect">
            <a:avLst/>
          </a:prstGeom>
          <a:noFill/>
        </p:spPr>
        <p:txBody>
          <a:bodyPr wrap="square" rtlCol="0">
            <a:spAutoFit/>
          </a:bodyPr>
          <a:lstStyle/>
          <a:p>
            <a:pPr algn="just"/>
            <a:r>
              <a:rPr lang="en-IN" sz="2400" dirty="0">
                <a:latin typeface="Times New Roman" panose="02020603050405020304" pitchFamily="18" charset="0"/>
                <a:cs typeface="Times New Roman" panose="02020603050405020304" pitchFamily="18" charset="0"/>
              </a:rPr>
              <a:t>The consumer enters data into the </a:t>
            </a:r>
            <a:r>
              <a:rPr lang="en-IN" sz="2400" dirty="0" err="1">
                <a:latin typeface="Times New Roman" panose="02020603050405020304" pitchFamily="18" charset="0"/>
                <a:cs typeface="Times New Roman" panose="02020603050405020304" pitchFamily="18" charset="0"/>
              </a:rPr>
              <a:t>userid</a:t>
            </a:r>
            <a:r>
              <a:rPr lang="en-IN" sz="2400" dirty="0">
                <a:latin typeface="Times New Roman" panose="02020603050405020304" pitchFamily="18" charset="0"/>
                <a:cs typeface="Times New Roman" panose="02020603050405020304" pitchFamily="18" charset="0"/>
              </a:rPr>
              <a:t> and password fields respectively. The values are cross checked with the data in </a:t>
            </a:r>
            <a:r>
              <a:rPr lang="en-IN" sz="2400" dirty="0" err="1">
                <a:latin typeface="Times New Roman" panose="02020603050405020304" pitchFamily="18" charset="0"/>
                <a:cs typeface="Times New Roman" panose="02020603050405020304" pitchFamily="18" charset="0"/>
              </a:rPr>
              <a:t>userdata</a:t>
            </a:r>
            <a:r>
              <a:rPr lang="en-IN" sz="2400" dirty="0">
                <a:latin typeface="Times New Roman" panose="02020603050405020304" pitchFamily="18" charset="0"/>
                <a:cs typeface="Times New Roman" panose="02020603050405020304" pitchFamily="18" charset="0"/>
              </a:rPr>
              <a:t> table and if matches, the user is allowed to login to their account. </a:t>
            </a:r>
          </a:p>
        </p:txBody>
      </p:sp>
      <p:sp>
        <p:nvSpPr>
          <p:cNvPr id="9" name="TextBox 8"/>
          <p:cNvSpPr txBox="1"/>
          <p:nvPr/>
        </p:nvSpPr>
        <p:spPr>
          <a:xfrm>
            <a:off x="609599" y="4364514"/>
            <a:ext cx="2425699" cy="1631216"/>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Additional options like signup for new users and admin login are also available in this page.</a:t>
            </a:r>
          </a:p>
        </p:txBody>
      </p:sp>
    </p:spTree>
    <p:extLst>
      <p:ext uri="{BB962C8B-B14F-4D97-AF65-F5344CB8AC3E}">
        <p14:creationId xmlns:p14="http://schemas.microsoft.com/office/powerpoint/2010/main" val="2907236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Signup</a:t>
            </a:r>
          </a:p>
        </p:txBody>
      </p:sp>
      <p:sp>
        <p:nvSpPr>
          <p:cNvPr id="3" name="Footer Placeholder 2"/>
          <p:cNvSpPr>
            <a:spLocks noGrp="1"/>
          </p:cNvSpPr>
          <p:nvPr>
            <p:ph type="ftr" sz="quarter" idx="11"/>
          </p:nvPr>
        </p:nvSpPr>
        <p:spPr/>
        <p:txBody>
          <a:bodyPr/>
          <a:lstStyle/>
          <a:p>
            <a:r>
              <a:rPr lang="en-US" dirty="0">
                <a:solidFill>
                  <a:srgbClr val="464653"/>
                </a:solidFill>
              </a:rPr>
              <a:t>Project Batch Number 4</a:t>
            </a:r>
          </a:p>
        </p:txBody>
      </p:sp>
      <p:sp>
        <p:nvSpPr>
          <p:cNvPr id="4" name="Slide Number Placeholder 3"/>
          <p:cNvSpPr>
            <a:spLocks noGrp="1"/>
          </p:cNvSpPr>
          <p:nvPr>
            <p:ph type="sldNum" sz="quarter" idx="12"/>
          </p:nvPr>
        </p:nvSpPr>
        <p:spPr/>
        <p:txBody>
          <a:bodyPr/>
          <a:lstStyle/>
          <a:p>
            <a:fld id="{E9F1805E-8ECD-4665-ACF6-E4B39ECC81D8}" type="slidenum">
              <a:rPr lang="en-US" smtClean="0">
                <a:solidFill>
                  <a:srgbClr val="464653"/>
                </a:solidFill>
              </a:rPr>
              <a:pPr/>
              <a:t>13</a:t>
            </a:fld>
            <a:endParaRPr lang="en-US">
              <a:solidFill>
                <a:srgbClr val="464653"/>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5536"/>
          <a:stretch/>
        </p:blipFill>
        <p:spPr>
          <a:xfrm>
            <a:off x="609600" y="1231900"/>
            <a:ext cx="6870700" cy="3543300"/>
          </a:xfrm>
          <a:prstGeom prst="rect">
            <a:avLst/>
          </a:prstGeom>
        </p:spPr>
      </p:pic>
      <p:sp>
        <p:nvSpPr>
          <p:cNvPr id="6" name="TextBox 5"/>
          <p:cNvSpPr txBox="1"/>
          <p:nvPr/>
        </p:nvSpPr>
        <p:spPr>
          <a:xfrm>
            <a:off x="7632700" y="1231900"/>
            <a:ext cx="3949700" cy="4524315"/>
          </a:xfrm>
          <a:prstGeom prst="rect">
            <a:avLst/>
          </a:prstGeom>
          <a:noFill/>
        </p:spPr>
        <p:txBody>
          <a:bodyPr wrap="square" rtlCol="0">
            <a:spAutoFit/>
          </a:bodyPr>
          <a:lstStyle/>
          <a:p>
            <a:pPr algn="just"/>
            <a:r>
              <a:rPr lang="en-IN" sz="2400" dirty="0">
                <a:latin typeface="Times New Roman" panose="02020603050405020304" pitchFamily="18" charset="0"/>
                <a:cs typeface="Times New Roman" panose="02020603050405020304" pitchFamily="18" charset="0"/>
              </a:rPr>
              <a:t>This page accepts the required credentials from a new consumer like name, email, </a:t>
            </a:r>
            <a:r>
              <a:rPr lang="en-IN" sz="2400" dirty="0" err="1">
                <a:latin typeface="Times New Roman" panose="02020603050405020304" pitchFamily="18" charset="0"/>
                <a:cs typeface="Times New Roman" panose="02020603050405020304" pitchFamily="18" charset="0"/>
              </a:rPr>
              <a:t>UserID</a:t>
            </a:r>
            <a:r>
              <a:rPr lang="en-IN" sz="2400" dirty="0">
                <a:latin typeface="Times New Roman" panose="02020603050405020304" pitchFamily="18" charset="0"/>
                <a:cs typeface="Times New Roman" panose="02020603050405020304" pitchFamily="18" charset="0"/>
              </a:rPr>
              <a:t>, and password. It has built-in functions in the background to check that the entered </a:t>
            </a:r>
            <a:r>
              <a:rPr lang="en-IN" sz="2400" dirty="0" err="1">
                <a:latin typeface="Times New Roman" panose="02020603050405020304" pitchFamily="18" charset="0"/>
                <a:cs typeface="Times New Roman" panose="02020603050405020304" pitchFamily="18" charset="0"/>
              </a:rPr>
              <a:t>UserID</a:t>
            </a:r>
            <a:r>
              <a:rPr lang="en-IN" sz="2400" dirty="0">
                <a:latin typeface="Times New Roman" panose="02020603050405020304" pitchFamily="18" charset="0"/>
                <a:cs typeface="Times New Roman" panose="02020603050405020304" pitchFamily="18" charset="0"/>
              </a:rPr>
              <a:t> is unique and doesn’t coincide anyone else registered with the system, and also checks that the  password entered matches by confirming it.</a:t>
            </a:r>
          </a:p>
        </p:txBody>
      </p:sp>
    </p:spTree>
    <p:extLst>
      <p:ext uri="{BB962C8B-B14F-4D97-AF65-F5344CB8AC3E}">
        <p14:creationId xmlns:p14="http://schemas.microsoft.com/office/powerpoint/2010/main" val="664501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Appliance Record</a:t>
            </a:r>
          </a:p>
        </p:txBody>
      </p:sp>
      <p:sp>
        <p:nvSpPr>
          <p:cNvPr id="3" name="Footer Placeholder 2"/>
          <p:cNvSpPr>
            <a:spLocks noGrp="1"/>
          </p:cNvSpPr>
          <p:nvPr>
            <p:ph type="ftr" sz="quarter" idx="11"/>
          </p:nvPr>
        </p:nvSpPr>
        <p:spPr/>
        <p:txBody>
          <a:bodyPr/>
          <a:lstStyle/>
          <a:p>
            <a:r>
              <a:rPr lang="en-US" dirty="0">
                <a:solidFill>
                  <a:srgbClr val="464653"/>
                </a:solidFill>
              </a:rPr>
              <a:t>Project Batch Number 4</a:t>
            </a:r>
          </a:p>
        </p:txBody>
      </p:sp>
      <p:sp>
        <p:nvSpPr>
          <p:cNvPr id="4" name="Slide Number Placeholder 3"/>
          <p:cNvSpPr>
            <a:spLocks noGrp="1"/>
          </p:cNvSpPr>
          <p:nvPr>
            <p:ph type="sldNum" sz="quarter" idx="12"/>
          </p:nvPr>
        </p:nvSpPr>
        <p:spPr/>
        <p:txBody>
          <a:bodyPr/>
          <a:lstStyle/>
          <a:p>
            <a:fld id="{E9F1805E-8ECD-4665-ACF6-E4B39ECC81D8}" type="slidenum">
              <a:rPr lang="en-US" smtClean="0">
                <a:solidFill>
                  <a:srgbClr val="464653"/>
                </a:solidFill>
              </a:rPr>
              <a:pPr/>
              <a:t>14</a:t>
            </a:fld>
            <a:endParaRPr lang="en-US">
              <a:solidFill>
                <a:srgbClr val="464653"/>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265549"/>
            <a:ext cx="6148781" cy="4968252"/>
          </a:xfrm>
          <a:prstGeom prst="rect">
            <a:avLst/>
          </a:prstGeom>
        </p:spPr>
      </p:pic>
      <p:sp>
        <p:nvSpPr>
          <p:cNvPr id="6" name="TextBox 5"/>
          <p:cNvSpPr txBox="1"/>
          <p:nvPr/>
        </p:nvSpPr>
        <p:spPr>
          <a:xfrm>
            <a:off x="6758381" y="1265549"/>
            <a:ext cx="4824019" cy="4893647"/>
          </a:xfrm>
          <a:prstGeom prst="rect">
            <a:avLst/>
          </a:prstGeom>
          <a:noFill/>
        </p:spPr>
        <p:txBody>
          <a:bodyPr wrap="square" rtlCol="0">
            <a:spAutoFit/>
          </a:bodyPr>
          <a:lstStyle/>
          <a:p>
            <a:pPr algn="just"/>
            <a:r>
              <a:rPr lang="en-IN" sz="2400" dirty="0">
                <a:latin typeface="Times New Roman" panose="02020603050405020304" pitchFamily="18" charset="0"/>
                <a:cs typeface="Times New Roman" panose="02020603050405020304" pitchFamily="18" charset="0"/>
              </a:rPr>
              <a:t>Following the user registration the consumer needs to enter the appliances connected to his/her house in the website. A pre-defined set of appliances is already present. The consumer needs to enter the number of units and choose the rating of these appliances. As the user does so, the installed capacity is dynamically updated and shown to the user at the top of the screen. On clicking submit these data’s are stored in the database against the </a:t>
            </a:r>
            <a:r>
              <a:rPr lang="en-IN" sz="2400" dirty="0" err="1">
                <a:latin typeface="Times New Roman" panose="02020603050405020304" pitchFamily="18" charset="0"/>
                <a:cs typeface="Times New Roman" panose="02020603050405020304" pitchFamily="18" charset="0"/>
              </a:rPr>
              <a:t>UserID</a:t>
            </a:r>
            <a:r>
              <a:rPr lang="en-IN" sz="2400" dirty="0">
                <a:latin typeface="Times New Roman" panose="02020603050405020304" pitchFamily="18" charset="0"/>
                <a:cs typeface="Times New Roman" panose="02020603050405020304" pitchFamily="18" charset="0"/>
              </a:rPr>
              <a:t> of that consumer.</a:t>
            </a:r>
          </a:p>
        </p:txBody>
      </p:sp>
    </p:spTree>
    <p:extLst>
      <p:ext uri="{BB962C8B-B14F-4D97-AF65-F5344CB8AC3E}">
        <p14:creationId xmlns:p14="http://schemas.microsoft.com/office/powerpoint/2010/main" val="3645462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Admin Page</a:t>
            </a:r>
          </a:p>
        </p:txBody>
      </p:sp>
      <p:sp>
        <p:nvSpPr>
          <p:cNvPr id="3" name="Footer Placeholder 2"/>
          <p:cNvSpPr>
            <a:spLocks noGrp="1"/>
          </p:cNvSpPr>
          <p:nvPr>
            <p:ph type="ftr" sz="quarter" idx="11"/>
          </p:nvPr>
        </p:nvSpPr>
        <p:spPr/>
        <p:txBody>
          <a:bodyPr/>
          <a:lstStyle/>
          <a:p>
            <a:r>
              <a:rPr lang="en-US" dirty="0">
                <a:solidFill>
                  <a:srgbClr val="464653"/>
                </a:solidFill>
              </a:rPr>
              <a:t>Project Batch Number 4</a:t>
            </a:r>
          </a:p>
        </p:txBody>
      </p:sp>
      <p:sp>
        <p:nvSpPr>
          <p:cNvPr id="4" name="Slide Number Placeholder 3"/>
          <p:cNvSpPr>
            <a:spLocks noGrp="1"/>
          </p:cNvSpPr>
          <p:nvPr>
            <p:ph type="sldNum" sz="quarter" idx="12"/>
          </p:nvPr>
        </p:nvSpPr>
        <p:spPr/>
        <p:txBody>
          <a:bodyPr/>
          <a:lstStyle/>
          <a:p>
            <a:fld id="{E9F1805E-8ECD-4665-ACF6-E4B39ECC81D8}" type="slidenum">
              <a:rPr lang="en-US" smtClean="0">
                <a:solidFill>
                  <a:srgbClr val="464653"/>
                </a:solidFill>
              </a:rPr>
              <a:pPr/>
              <a:t>15</a:t>
            </a:fld>
            <a:endParaRPr lang="en-US">
              <a:solidFill>
                <a:srgbClr val="464653"/>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344052"/>
            <a:ext cx="7378700" cy="359212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425" y="5137224"/>
            <a:ext cx="7381875" cy="742950"/>
          </a:xfrm>
          <a:prstGeom prst="rect">
            <a:avLst/>
          </a:prstGeom>
        </p:spPr>
      </p:pic>
      <p:sp>
        <p:nvSpPr>
          <p:cNvPr id="7" name="TextBox 6"/>
          <p:cNvSpPr txBox="1"/>
          <p:nvPr/>
        </p:nvSpPr>
        <p:spPr>
          <a:xfrm>
            <a:off x="7988300" y="1344052"/>
            <a:ext cx="3733800" cy="2677656"/>
          </a:xfrm>
          <a:prstGeom prst="rect">
            <a:avLst/>
          </a:prstGeom>
          <a:noFill/>
        </p:spPr>
        <p:txBody>
          <a:bodyPr wrap="square" rtlCol="0">
            <a:spAutoFit/>
          </a:bodyPr>
          <a:lstStyle/>
          <a:p>
            <a:pPr algn="just"/>
            <a:r>
              <a:rPr lang="en-IN" sz="2400" dirty="0">
                <a:latin typeface="Times New Roman" panose="02020603050405020304" pitchFamily="18" charset="0"/>
                <a:cs typeface="Times New Roman" panose="02020603050405020304" pitchFamily="18" charset="0"/>
              </a:rPr>
              <a:t>The admin logs in a day ahead and checks the peak and off-peak hours. </a:t>
            </a:r>
            <a:r>
              <a:rPr lang="en-IN" sz="2400" dirty="0" err="1">
                <a:latin typeface="Times New Roman" panose="02020603050405020304" pitchFamily="18" charset="0"/>
                <a:cs typeface="Times New Roman" panose="02020603050405020304" pitchFamily="18" charset="0"/>
              </a:rPr>
              <a:t>He/She</a:t>
            </a:r>
            <a:r>
              <a:rPr lang="en-IN" sz="2400" dirty="0">
                <a:latin typeface="Times New Roman" panose="02020603050405020304" pitchFamily="18" charset="0"/>
                <a:cs typeface="Times New Roman" panose="02020603050405020304" pitchFamily="18" charset="0"/>
              </a:rPr>
              <a:t> finds out during what time of the day there will be power deficit and the priority system is needed.</a:t>
            </a:r>
          </a:p>
        </p:txBody>
      </p:sp>
      <p:sp>
        <p:nvSpPr>
          <p:cNvPr id="8" name="TextBox 7"/>
          <p:cNvSpPr txBox="1"/>
          <p:nvPr/>
        </p:nvSpPr>
        <p:spPr>
          <a:xfrm>
            <a:off x="8134350" y="4723869"/>
            <a:ext cx="3441700" cy="1569660"/>
          </a:xfrm>
          <a:prstGeom prst="rect">
            <a:avLst/>
          </a:prstGeom>
          <a:noFill/>
        </p:spPr>
        <p:txBody>
          <a:bodyPr wrap="square" rtlCol="0">
            <a:spAutoFit/>
          </a:bodyPr>
          <a:lstStyle/>
          <a:p>
            <a:pPr algn="just"/>
            <a:r>
              <a:rPr lang="en-IN" sz="2400" dirty="0">
                <a:latin typeface="Times New Roman" panose="02020603050405020304" pitchFamily="18" charset="0"/>
                <a:cs typeface="Times New Roman" panose="02020603050405020304" pitchFamily="18" charset="0"/>
              </a:rPr>
              <a:t>This is used to notify all consumers via mail the time of the day when their will be a power deficit.</a:t>
            </a:r>
          </a:p>
        </p:txBody>
      </p:sp>
    </p:spTree>
    <p:extLst>
      <p:ext uri="{BB962C8B-B14F-4D97-AF65-F5344CB8AC3E}">
        <p14:creationId xmlns:p14="http://schemas.microsoft.com/office/powerpoint/2010/main" val="95020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…continued</a:t>
            </a:r>
          </a:p>
        </p:txBody>
      </p:sp>
      <p:sp>
        <p:nvSpPr>
          <p:cNvPr id="3" name="Footer Placeholder 2"/>
          <p:cNvSpPr>
            <a:spLocks noGrp="1"/>
          </p:cNvSpPr>
          <p:nvPr>
            <p:ph type="ftr" sz="quarter" idx="11"/>
          </p:nvPr>
        </p:nvSpPr>
        <p:spPr/>
        <p:txBody>
          <a:bodyPr/>
          <a:lstStyle/>
          <a:p>
            <a:r>
              <a:rPr lang="en-US" dirty="0">
                <a:solidFill>
                  <a:srgbClr val="464653"/>
                </a:solidFill>
              </a:rPr>
              <a:t>Project Batch Number 4</a:t>
            </a:r>
          </a:p>
        </p:txBody>
      </p:sp>
      <p:sp>
        <p:nvSpPr>
          <p:cNvPr id="4" name="Slide Number Placeholder 3"/>
          <p:cNvSpPr>
            <a:spLocks noGrp="1"/>
          </p:cNvSpPr>
          <p:nvPr>
            <p:ph type="sldNum" sz="quarter" idx="12"/>
          </p:nvPr>
        </p:nvSpPr>
        <p:spPr/>
        <p:txBody>
          <a:bodyPr/>
          <a:lstStyle/>
          <a:p>
            <a:fld id="{E9F1805E-8ECD-4665-ACF6-E4B39ECC81D8}" type="slidenum">
              <a:rPr lang="en-US" smtClean="0">
                <a:solidFill>
                  <a:srgbClr val="464653"/>
                </a:solidFill>
              </a:rPr>
              <a:pPr/>
              <a:t>16</a:t>
            </a:fld>
            <a:endParaRPr lang="en-US">
              <a:solidFill>
                <a:srgbClr val="464653"/>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864" y="1239838"/>
            <a:ext cx="6872288" cy="3720582"/>
          </a:xfrm>
          <a:prstGeom prst="rect">
            <a:avLst/>
          </a:prstGeom>
        </p:spPr>
      </p:pic>
      <p:sp>
        <p:nvSpPr>
          <p:cNvPr id="6" name="TextBox 5"/>
          <p:cNvSpPr txBox="1"/>
          <p:nvPr/>
        </p:nvSpPr>
        <p:spPr>
          <a:xfrm>
            <a:off x="7689152" y="1239838"/>
            <a:ext cx="3893248" cy="3416320"/>
          </a:xfrm>
          <a:prstGeom prst="rect">
            <a:avLst/>
          </a:prstGeom>
          <a:noFill/>
        </p:spPr>
        <p:txBody>
          <a:bodyPr wrap="square" rtlCol="0">
            <a:spAutoFit/>
          </a:bodyPr>
          <a:lstStyle/>
          <a:p>
            <a:pPr algn="just"/>
            <a:r>
              <a:rPr lang="en-IN" sz="2400" dirty="0">
                <a:latin typeface="Times New Roman" panose="02020603050405020304" pitchFamily="18" charset="0"/>
                <a:cs typeface="Times New Roman" panose="02020603050405020304" pitchFamily="18" charset="0"/>
              </a:rPr>
              <a:t>The graph shows the generation and consumption pattern of the entire day, which is analysed by the system operator, and used to  notify the consumers the time of the day for which they need to assign priority to their appliances.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637" y="5182135"/>
            <a:ext cx="9610725" cy="476250"/>
          </a:xfrm>
          <a:prstGeom prst="rect">
            <a:avLst/>
          </a:prstGeom>
        </p:spPr>
      </p:pic>
    </p:spTree>
    <p:extLst>
      <p:ext uri="{BB962C8B-B14F-4D97-AF65-F5344CB8AC3E}">
        <p14:creationId xmlns:p14="http://schemas.microsoft.com/office/powerpoint/2010/main" val="46492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Consumer Page</a:t>
            </a:r>
          </a:p>
        </p:txBody>
      </p:sp>
      <p:sp>
        <p:nvSpPr>
          <p:cNvPr id="3" name="Footer Placeholder 2"/>
          <p:cNvSpPr>
            <a:spLocks noGrp="1"/>
          </p:cNvSpPr>
          <p:nvPr>
            <p:ph type="ftr" sz="quarter" idx="11"/>
          </p:nvPr>
        </p:nvSpPr>
        <p:spPr/>
        <p:txBody>
          <a:bodyPr/>
          <a:lstStyle/>
          <a:p>
            <a:r>
              <a:rPr lang="en-US" dirty="0">
                <a:solidFill>
                  <a:srgbClr val="464653"/>
                </a:solidFill>
              </a:rPr>
              <a:t>Project Batch Number 4</a:t>
            </a:r>
          </a:p>
        </p:txBody>
      </p:sp>
      <p:sp>
        <p:nvSpPr>
          <p:cNvPr id="4" name="Slide Number Placeholder 3"/>
          <p:cNvSpPr>
            <a:spLocks noGrp="1"/>
          </p:cNvSpPr>
          <p:nvPr>
            <p:ph type="sldNum" sz="quarter" idx="12"/>
          </p:nvPr>
        </p:nvSpPr>
        <p:spPr/>
        <p:txBody>
          <a:bodyPr/>
          <a:lstStyle/>
          <a:p>
            <a:fld id="{E9F1805E-8ECD-4665-ACF6-E4B39ECC81D8}" type="slidenum">
              <a:rPr lang="en-US" smtClean="0">
                <a:solidFill>
                  <a:srgbClr val="464653"/>
                </a:solidFill>
              </a:rPr>
              <a:pPr/>
              <a:t>17</a:t>
            </a:fld>
            <a:endParaRPr lang="en-US">
              <a:solidFill>
                <a:srgbClr val="464653"/>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1" y="1282700"/>
            <a:ext cx="7734300" cy="3765234"/>
          </a:xfrm>
          <a:prstGeom prst="rect">
            <a:avLst/>
          </a:prstGeom>
        </p:spPr>
      </p:pic>
      <p:sp>
        <p:nvSpPr>
          <p:cNvPr id="6" name="TextBox 5"/>
          <p:cNvSpPr txBox="1"/>
          <p:nvPr/>
        </p:nvSpPr>
        <p:spPr>
          <a:xfrm>
            <a:off x="8538465" y="1282700"/>
            <a:ext cx="3043936" cy="3785652"/>
          </a:xfrm>
          <a:prstGeom prst="rect">
            <a:avLst/>
          </a:prstGeom>
          <a:noFill/>
        </p:spPr>
        <p:txBody>
          <a:bodyPr wrap="square" rtlCol="0">
            <a:spAutoFit/>
          </a:bodyPr>
          <a:lstStyle/>
          <a:p>
            <a:pPr algn="just"/>
            <a:r>
              <a:rPr lang="en-IN" sz="2400" dirty="0">
                <a:latin typeface="Times New Roman" panose="02020603050405020304" pitchFamily="18" charset="0"/>
                <a:cs typeface="Times New Roman" panose="02020603050405020304" pitchFamily="18" charset="0"/>
              </a:rPr>
              <a:t>This is the main page where a user lands once he/she logs in.</a:t>
            </a:r>
          </a:p>
          <a:p>
            <a:pPr algn="just"/>
            <a:r>
              <a:rPr lang="en-IN" sz="2400" dirty="0">
                <a:latin typeface="Times New Roman" panose="02020603050405020304" pitchFamily="18" charset="0"/>
                <a:cs typeface="Times New Roman" panose="02020603050405020304" pitchFamily="18" charset="0"/>
              </a:rPr>
              <a:t>The consumer enters the date and time as notified by the operator to view the amount of power allotted by the operator to run the appliances.</a:t>
            </a:r>
          </a:p>
        </p:txBody>
      </p:sp>
      <p:sp>
        <p:nvSpPr>
          <p:cNvPr id="7" name="TextBox 6"/>
          <p:cNvSpPr txBox="1"/>
          <p:nvPr/>
        </p:nvSpPr>
        <p:spPr>
          <a:xfrm>
            <a:off x="711200" y="5168900"/>
            <a:ext cx="10871200" cy="830997"/>
          </a:xfrm>
          <a:prstGeom prst="rect">
            <a:avLst/>
          </a:prstGeom>
          <a:noFill/>
        </p:spPr>
        <p:txBody>
          <a:bodyPr wrap="square" rtlCol="0">
            <a:spAutoFit/>
          </a:bodyPr>
          <a:lstStyle/>
          <a:p>
            <a:pPr algn="just"/>
            <a:r>
              <a:rPr lang="en-IN" sz="2400" dirty="0">
                <a:latin typeface="Times New Roman" panose="02020603050405020304" pitchFamily="18" charset="0"/>
                <a:cs typeface="Times New Roman" panose="02020603050405020304" pitchFamily="18" charset="0"/>
              </a:rPr>
              <a:t>Other options like updating existing loads, adding new appliances, deleting registered appliances, and appliance list have been provided.</a:t>
            </a:r>
          </a:p>
        </p:txBody>
      </p:sp>
    </p:spTree>
    <p:extLst>
      <p:ext uri="{BB962C8B-B14F-4D97-AF65-F5344CB8AC3E}">
        <p14:creationId xmlns:p14="http://schemas.microsoft.com/office/powerpoint/2010/main" val="2238483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…continued</a:t>
            </a:r>
          </a:p>
        </p:txBody>
      </p:sp>
      <p:sp>
        <p:nvSpPr>
          <p:cNvPr id="3" name="Footer Placeholder 2"/>
          <p:cNvSpPr>
            <a:spLocks noGrp="1"/>
          </p:cNvSpPr>
          <p:nvPr>
            <p:ph type="ftr" sz="quarter" idx="11"/>
          </p:nvPr>
        </p:nvSpPr>
        <p:spPr/>
        <p:txBody>
          <a:bodyPr/>
          <a:lstStyle/>
          <a:p>
            <a:r>
              <a:rPr lang="en-US" dirty="0">
                <a:solidFill>
                  <a:srgbClr val="464653"/>
                </a:solidFill>
              </a:rPr>
              <a:t>Project Batch Number 4</a:t>
            </a:r>
          </a:p>
        </p:txBody>
      </p:sp>
      <p:sp>
        <p:nvSpPr>
          <p:cNvPr id="4" name="Slide Number Placeholder 3"/>
          <p:cNvSpPr>
            <a:spLocks noGrp="1"/>
          </p:cNvSpPr>
          <p:nvPr>
            <p:ph type="sldNum" sz="quarter" idx="12"/>
          </p:nvPr>
        </p:nvSpPr>
        <p:spPr/>
        <p:txBody>
          <a:bodyPr/>
          <a:lstStyle/>
          <a:p>
            <a:fld id="{E9F1805E-8ECD-4665-ACF6-E4B39ECC81D8}" type="slidenum">
              <a:rPr lang="en-US" smtClean="0">
                <a:solidFill>
                  <a:srgbClr val="464653"/>
                </a:solidFill>
              </a:rPr>
              <a:pPr/>
              <a:t>18</a:t>
            </a:fld>
            <a:endParaRPr lang="en-US">
              <a:solidFill>
                <a:srgbClr val="464653"/>
              </a:solidFill>
            </a:endParaRPr>
          </a:p>
        </p:txBody>
      </p:sp>
      <p:pic>
        <p:nvPicPr>
          <p:cNvPr id="5" name="Picture 4" descr="C:\Users\DEBDUTTA\Downloads\Screenshot 2020-05-19 18.39.05.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864" y="1210308"/>
            <a:ext cx="5329936" cy="4987292"/>
          </a:xfrm>
          <a:prstGeom prst="rect">
            <a:avLst/>
          </a:prstGeom>
          <a:noFill/>
          <a:ln>
            <a:noFill/>
          </a:ln>
        </p:spPr>
      </p:pic>
      <p:pic>
        <p:nvPicPr>
          <p:cNvPr id="6" name="Picture 5" descr="F:\My Files\VIT\Semester 8\Final Year Project (Vaithilingam C)\Addapplian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2700" y="2897267"/>
            <a:ext cx="5219700" cy="1833880"/>
          </a:xfrm>
          <a:prstGeom prst="rect">
            <a:avLst/>
          </a:prstGeom>
          <a:noFill/>
          <a:ln>
            <a:noFill/>
          </a:ln>
        </p:spPr>
      </p:pic>
      <p:sp>
        <p:nvSpPr>
          <p:cNvPr id="7" name="TextBox 6"/>
          <p:cNvSpPr txBox="1"/>
          <p:nvPr/>
        </p:nvSpPr>
        <p:spPr>
          <a:xfrm>
            <a:off x="6586982" y="1261586"/>
            <a:ext cx="4771136" cy="1477328"/>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This webpage displays a set of appliances the user has already registered and provides the user with options to make modifications in the number of appliances and power rating of these appliances.</a:t>
            </a:r>
            <a:endParaRPr lang="en-IN" dirty="0">
              <a:latin typeface="Times New Roman" panose="02020603050405020304" pitchFamily="18" charset="0"/>
              <a:cs typeface="Times New Roman" panose="02020603050405020304" pitchFamily="18" charset="0"/>
            </a:endParaRPr>
          </a:p>
        </p:txBody>
      </p:sp>
      <p:sp>
        <p:nvSpPr>
          <p:cNvPr id="8" name="TextBox 7"/>
          <p:cNvSpPr txBox="1"/>
          <p:nvPr/>
        </p:nvSpPr>
        <p:spPr>
          <a:xfrm>
            <a:off x="6362700" y="4889500"/>
            <a:ext cx="5241036" cy="120032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This webpage is used to add new appliances that are not present amongst the predefined set of appliances. The user has the option of entering the name, the number of units and the power rating of the appliances.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847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…continued</a:t>
            </a:r>
          </a:p>
        </p:txBody>
      </p:sp>
      <p:sp>
        <p:nvSpPr>
          <p:cNvPr id="3" name="Footer Placeholder 2"/>
          <p:cNvSpPr>
            <a:spLocks noGrp="1"/>
          </p:cNvSpPr>
          <p:nvPr>
            <p:ph type="ftr" sz="quarter" idx="11"/>
          </p:nvPr>
        </p:nvSpPr>
        <p:spPr/>
        <p:txBody>
          <a:bodyPr/>
          <a:lstStyle/>
          <a:p>
            <a:r>
              <a:rPr lang="en-US" dirty="0">
                <a:solidFill>
                  <a:srgbClr val="464653"/>
                </a:solidFill>
              </a:rPr>
              <a:t>Project Batch Number 4</a:t>
            </a:r>
          </a:p>
        </p:txBody>
      </p:sp>
      <p:sp>
        <p:nvSpPr>
          <p:cNvPr id="4" name="Slide Number Placeholder 3"/>
          <p:cNvSpPr>
            <a:spLocks noGrp="1"/>
          </p:cNvSpPr>
          <p:nvPr>
            <p:ph type="sldNum" sz="quarter" idx="12"/>
          </p:nvPr>
        </p:nvSpPr>
        <p:spPr/>
        <p:txBody>
          <a:bodyPr/>
          <a:lstStyle/>
          <a:p>
            <a:fld id="{E9F1805E-8ECD-4665-ACF6-E4B39ECC81D8}" type="slidenum">
              <a:rPr lang="en-US" smtClean="0">
                <a:solidFill>
                  <a:srgbClr val="464653"/>
                </a:solidFill>
              </a:rPr>
              <a:pPr/>
              <a:t>19</a:t>
            </a:fld>
            <a:endParaRPr lang="en-US">
              <a:solidFill>
                <a:srgbClr val="464653"/>
              </a:solidFill>
            </a:endParaRPr>
          </a:p>
        </p:txBody>
      </p:sp>
      <p:pic>
        <p:nvPicPr>
          <p:cNvPr id="5" name="Picture 4" descr="C:\Users\DEBDUTTA\Downloads\Screenshot 2020-05-19 19.00.36.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864" y="1240472"/>
            <a:ext cx="5219700" cy="4224655"/>
          </a:xfrm>
          <a:prstGeom prst="rect">
            <a:avLst/>
          </a:prstGeom>
          <a:noFill/>
          <a:ln>
            <a:noFill/>
          </a:ln>
        </p:spPr>
      </p:pic>
      <p:pic>
        <p:nvPicPr>
          <p:cNvPr id="6" name="Picture 5" descr="C:\Users\DEBDUTTA\Downloads\Screenshot 2020-05-19 19.04.43.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1664" y="1240472"/>
            <a:ext cx="5380736" cy="3895725"/>
          </a:xfrm>
          <a:prstGeom prst="rect">
            <a:avLst/>
          </a:prstGeom>
          <a:noFill/>
          <a:ln>
            <a:noFill/>
          </a:ln>
        </p:spPr>
      </p:pic>
      <p:sp>
        <p:nvSpPr>
          <p:cNvPr id="7" name="TextBox 6"/>
          <p:cNvSpPr txBox="1"/>
          <p:nvPr/>
        </p:nvSpPr>
        <p:spPr>
          <a:xfrm>
            <a:off x="816864" y="5465127"/>
            <a:ext cx="5219700" cy="830997"/>
          </a:xfrm>
          <a:prstGeom prst="rect">
            <a:avLst/>
          </a:prstGeom>
          <a:noFill/>
        </p:spPr>
        <p:txBody>
          <a:bodyPr wrap="square" rtlCol="0">
            <a:spAutoFit/>
          </a:bodyPr>
          <a:lstStyle/>
          <a:p>
            <a:pPr algn="just"/>
            <a:r>
              <a:rPr lang="en-IN" sz="2400" dirty="0">
                <a:latin typeface="Times New Roman" panose="02020603050405020304" pitchFamily="18" charset="0"/>
                <a:cs typeface="Times New Roman" panose="02020603050405020304" pitchFamily="18" charset="0"/>
              </a:rPr>
              <a:t>Used to delete multiple registered appliances.</a:t>
            </a:r>
          </a:p>
        </p:txBody>
      </p:sp>
      <p:sp>
        <p:nvSpPr>
          <p:cNvPr id="8" name="TextBox 7"/>
          <p:cNvSpPr txBox="1"/>
          <p:nvPr/>
        </p:nvSpPr>
        <p:spPr>
          <a:xfrm>
            <a:off x="6201664" y="5207000"/>
            <a:ext cx="5380736"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Shows a list of all registered appliances.</a:t>
            </a:r>
          </a:p>
        </p:txBody>
      </p:sp>
    </p:spTree>
    <p:extLst>
      <p:ext uri="{BB962C8B-B14F-4D97-AF65-F5344CB8AC3E}">
        <p14:creationId xmlns:p14="http://schemas.microsoft.com/office/powerpoint/2010/main" val="327196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3" name="Footer Placeholder 2"/>
          <p:cNvSpPr>
            <a:spLocks noGrp="1"/>
          </p:cNvSpPr>
          <p:nvPr>
            <p:ph type="ftr" sz="quarter" idx="11"/>
          </p:nvPr>
        </p:nvSpPr>
        <p:spPr/>
        <p:txBody>
          <a:bodyPr/>
          <a:lstStyle/>
          <a:p>
            <a:r>
              <a:rPr lang="en-US" dirty="0"/>
              <a:t>Project Batch Number 4</a:t>
            </a:r>
          </a:p>
        </p:txBody>
      </p:sp>
      <p:sp>
        <p:nvSpPr>
          <p:cNvPr id="4" name="Slide Number Placeholder 3"/>
          <p:cNvSpPr>
            <a:spLocks noGrp="1"/>
          </p:cNvSpPr>
          <p:nvPr>
            <p:ph type="sldNum" sz="quarter" idx="12"/>
          </p:nvPr>
        </p:nvSpPr>
        <p:spPr/>
        <p:txBody>
          <a:bodyPr/>
          <a:lstStyle/>
          <a:p>
            <a:fld id="{E9F1805E-8ECD-4665-ACF6-E4B39ECC81D8}" type="slidenum">
              <a:rPr lang="en-US" smtClean="0"/>
              <a:pPr/>
              <a:t>2</a:t>
            </a:fld>
            <a:endParaRPr lang="en-US"/>
          </a:p>
        </p:txBody>
      </p:sp>
      <p:sp>
        <p:nvSpPr>
          <p:cNvPr id="5" name="Content Placeholder 4"/>
          <p:cNvSpPr>
            <a:spLocks noGrp="1"/>
          </p:cNvSpPr>
          <p:nvPr>
            <p:ph sz="quarter" idx="2"/>
          </p:nvPr>
        </p:nvSpPr>
        <p:spPr>
          <a:xfrm>
            <a:off x="609600" y="1168400"/>
            <a:ext cx="5384800" cy="5003800"/>
          </a:xfrm>
        </p:spPr>
        <p:txBody>
          <a:bodyPr>
            <a:normAutofit lnSpcReduction="10000"/>
          </a:bodyPr>
          <a:lstStyle/>
          <a:p>
            <a:r>
              <a:rPr lang="en-US" dirty="0">
                <a:latin typeface="Times New Roman" panose="02020603050405020304" pitchFamily="18" charset="0"/>
                <a:cs typeface="Times New Roman" panose="02020603050405020304" pitchFamily="18" charset="0"/>
              </a:rPr>
              <a:t>Definition</a:t>
            </a:r>
          </a:p>
          <a:p>
            <a:r>
              <a:rPr lang="en-US" dirty="0">
                <a:latin typeface="Times New Roman" panose="02020603050405020304" pitchFamily="18" charset="0"/>
                <a:cs typeface="Times New Roman" panose="02020603050405020304" pitchFamily="18" charset="0"/>
              </a:rPr>
              <a:t> Objectives</a:t>
            </a:r>
          </a:p>
          <a:p>
            <a:r>
              <a:rPr lang="en-US" dirty="0">
                <a:latin typeface="Times New Roman" panose="02020603050405020304" pitchFamily="18" charset="0"/>
                <a:cs typeface="Times New Roman" panose="02020603050405020304" pitchFamily="18" charset="0"/>
              </a:rPr>
              <a:t>Project Overview</a:t>
            </a:r>
          </a:p>
          <a:p>
            <a:r>
              <a:rPr lang="en-US" dirty="0">
                <a:latin typeface="Times New Roman" panose="02020603050405020304" pitchFamily="18" charset="0"/>
                <a:cs typeface="Times New Roman" panose="02020603050405020304" pitchFamily="18" charset="0"/>
              </a:rPr>
              <a:t>Cyber-physical Systems</a:t>
            </a:r>
          </a:p>
          <a:p>
            <a:r>
              <a:rPr lang="en-US" dirty="0">
                <a:latin typeface="Times New Roman" panose="02020603050405020304" pitchFamily="18" charset="0"/>
                <a:cs typeface="Times New Roman" panose="02020603050405020304" pitchFamily="18" charset="0"/>
              </a:rPr>
              <a:t>Environment Modelling</a:t>
            </a:r>
          </a:p>
          <a:p>
            <a:r>
              <a:rPr lang="en-US" dirty="0">
                <a:latin typeface="Times New Roman" panose="02020603050405020304" pitchFamily="18" charset="0"/>
                <a:cs typeface="Times New Roman" panose="02020603050405020304" pitchFamily="18" charset="0"/>
              </a:rPr>
              <a:t>Work Flow Diagram</a:t>
            </a:r>
          </a:p>
          <a:p>
            <a:r>
              <a:rPr lang="en-US" dirty="0">
                <a:latin typeface="Times New Roman" panose="02020603050405020304" pitchFamily="18" charset="0"/>
                <a:cs typeface="Times New Roman" panose="02020603050405020304" pitchFamily="18" charset="0"/>
              </a:rPr>
              <a:t>Block Diagram</a:t>
            </a:r>
          </a:p>
          <a:p>
            <a:r>
              <a:rPr lang="en-US" dirty="0">
                <a:latin typeface="Times New Roman" panose="02020603050405020304" pitchFamily="18" charset="0"/>
                <a:cs typeface="Times New Roman" panose="02020603050405020304" pitchFamily="18" charset="0"/>
              </a:rPr>
              <a:t>Random Forest Algorithm</a:t>
            </a:r>
          </a:p>
          <a:p>
            <a:r>
              <a:rPr lang="en-US" dirty="0">
                <a:latin typeface="Times New Roman" panose="02020603050405020304" pitchFamily="18" charset="0"/>
                <a:cs typeface="Times New Roman" panose="02020603050405020304" pitchFamily="18" charset="0"/>
              </a:rPr>
              <a:t>Prediction Record</a:t>
            </a:r>
          </a:p>
          <a:p>
            <a:r>
              <a:rPr lang="en-US" dirty="0">
                <a:latin typeface="Times New Roman" panose="02020603050405020304" pitchFamily="18" charset="0"/>
                <a:cs typeface="Times New Roman" panose="02020603050405020304" pitchFamily="18" charset="0"/>
              </a:rPr>
              <a:t>Login Page</a:t>
            </a:r>
          </a:p>
          <a:p>
            <a:r>
              <a:rPr lang="en-US" dirty="0">
                <a:latin typeface="Times New Roman" panose="02020603050405020304" pitchFamily="18" charset="0"/>
                <a:cs typeface="Times New Roman" panose="02020603050405020304" pitchFamily="18" charset="0"/>
              </a:rPr>
              <a:t>Signup</a:t>
            </a:r>
          </a:p>
        </p:txBody>
      </p:sp>
      <p:sp>
        <p:nvSpPr>
          <p:cNvPr id="8" name="Content Placeholder 7"/>
          <p:cNvSpPr>
            <a:spLocks noGrp="1"/>
          </p:cNvSpPr>
          <p:nvPr>
            <p:ph sz="quarter" idx="4"/>
          </p:nvPr>
        </p:nvSpPr>
        <p:spPr>
          <a:xfrm>
            <a:off x="6243828" y="1168400"/>
            <a:ext cx="5384800" cy="5003800"/>
          </a:xfrm>
        </p:spPr>
        <p:txBody>
          <a:bodyPr>
            <a:normAutofit/>
          </a:bodyPr>
          <a:lstStyle/>
          <a:p>
            <a:r>
              <a:rPr lang="en-US" dirty="0">
                <a:latin typeface="Times New Roman" panose="02020603050405020304" pitchFamily="18" charset="0"/>
                <a:cs typeface="Times New Roman" panose="02020603050405020304" pitchFamily="18" charset="0"/>
              </a:rPr>
              <a:t>Appliance Record</a:t>
            </a:r>
            <a:endParaRPr lang="en-IN" dirty="0"/>
          </a:p>
          <a:p>
            <a:r>
              <a:rPr lang="en-IN" dirty="0"/>
              <a:t>Admin Page</a:t>
            </a:r>
          </a:p>
          <a:p>
            <a:r>
              <a:rPr lang="en-IN" dirty="0"/>
              <a:t>Consumer Page</a:t>
            </a:r>
          </a:p>
          <a:p>
            <a:r>
              <a:rPr lang="en-IN" dirty="0"/>
              <a:t>Priority Algorithm</a:t>
            </a:r>
          </a:p>
          <a:p>
            <a:r>
              <a:rPr lang="en-IN" dirty="0"/>
              <a:t>Hardware Sketch</a:t>
            </a:r>
          </a:p>
          <a:p>
            <a:r>
              <a:rPr lang="en-IN" dirty="0"/>
              <a:t>Design Specification</a:t>
            </a:r>
          </a:p>
          <a:p>
            <a:r>
              <a:rPr lang="en-IN" dirty="0"/>
              <a:t>Operation</a:t>
            </a:r>
          </a:p>
          <a:p>
            <a:r>
              <a:rPr lang="en-IN" dirty="0"/>
              <a:t>Hardware </a:t>
            </a:r>
          </a:p>
          <a:p>
            <a:r>
              <a:rPr lang="en-IN" dirty="0"/>
              <a:t>Conclusion</a:t>
            </a:r>
          </a:p>
          <a:p>
            <a:r>
              <a:rPr lang="en-IN" dirty="0"/>
              <a:t>Reference</a:t>
            </a:r>
          </a:p>
          <a:p>
            <a:endParaRPr lang="en-IN" dirty="0"/>
          </a:p>
          <a:p>
            <a:endParaRPr lang="en-IN" dirty="0"/>
          </a:p>
        </p:txBody>
      </p:sp>
    </p:spTree>
    <p:extLst>
      <p:ext uri="{BB962C8B-B14F-4D97-AF65-F5344CB8AC3E}">
        <p14:creationId xmlns:p14="http://schemas.microsoft.com/office/powerpoint/2010/main" val="3065096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Priority Algorithm</a:t>
            </a:r>
          </a:p>
        </p:txBody>
      </p:sp>
      <p:sp>
        <p:nvSpPr>
          <p:cNvPr id="3" name="Footer Placeholder 2"/>
          <p:cNvSpPr>
            <a:spLocks noGrp="1"/>
          </p:cNvSpPr>
          <p:nvPr>
            <p:ph type="ftr" sz="quarter" idx="11"/>
          </p:nvPr>
        </p:nvSpPr>
        <p:spPr/>
        <p:txBody>
          <a:bodyPr/>
          <a:lstStyle/>
          <a:p>
            <a:r>
              <a:rPr lang="en-US" dirty="0">
                <a:solidFill>
                  <a:srgbClr val="464653"/>
                </a:solidFill>
              </a:rPr>
              <a:t>Project Batch Number 4</a:t>
            </a:r>
          </a:p>
        </p:txBody>
      </p:sp>
      <p:sp>
        <p:nvSpPr>
          <p:cNvPr id="4" name="Slide Number Placeholder 3"/>
          <p:cNvSpPr>
            <a:spLocks noGrp="1"/>
          </p:cNvSpPr>
          <p:nvPr>
            <p:ph type="sldNum" sz="quarter" idx="12"/>
          </p:nvPr>
        </p:nvSpPr>
        <p:spPr/>
        <p:txBody>
          <a:bodyPr/>
          <a:lstStyle/>
          <a:p>
            <a:fld id="{E9F1805E-8ECD-4665-ACF6-E4B39ECC81D8}" type="slidenum">
              <a:rPr lang="en-US" smtClean="0">
                <a:solidFill>
                  <a:srgbClr val="464653"/>
                </a:solidFill>
              </a:rPr>
              <a:pPr/>
              <a:t>20</a:t>
            </a:fld>
            <a:endParaRPr lang="en-US">
              <a:solidFill>
                <a:srgbClr val="464653"/>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864" y="1142999"/>
            <a:ext cx="4148836" cy="5235249"/>
          </a:xfrm>
          <a:prstGeom prst="rect">
            <a:avLst/>
          </a:prstGeom>
        </p:spPr>
      </p:pic>
      <p:sp>
        <p:nvSpPr>
          <p:cNvPr id="7" name="TextBox 6"/>
          <p:cNvSpPr txBox="1"/>
          <p:nvPr/>
        </p:nvSpPr>
        <p:spPr>
          <a:xfrm>
            <a:off x="4965700" y="1142999"/>
            <a:ext cx="6527800" cy="2246769"/>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Once the user gets in with the date and time specified in the mail, the consumer can see the amount of power he/she can consume. The consumer can choose from between six priorities 1-6. P1 signifies critical loads that are run on battery, P2-P6 are loads that consume power from the grid (wind + solar). An appliance selected under a specified priority cannot be changed until the next hour.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8464" y="3121317"/>
            <a:ext cx="2924175" cy="438150"/>
          </a:xfrm>
          <a:prstGeom prst="rect">
            <a:avLst/>
          </a:prstGeom>
        </p:spPr>
      </p:pic>
      <p:sp>
        <p:nvSpPr>
          <p:cNvPr id="9" name="TextBox 8"/>
          <p:cNvSpPr txBox="1"/>
          <p:nvPr/>
        </p:nvSpPr>
        <p:spPr>
          <a:xfrm>
            <a:off x="5194300" y="3559467"/>
            <a:ext cx="6268339" cy="2554545"/>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Once the user has selected the appliances, their priority, number of units and rating of the appliance, calculations are made in the background and the values under selected priority is updated. After the available power has been allotted, the user can submit these value which gets updated in the database. All the users having submitted the power consumption under each priority, it is updated in the database and is made available to the system admin.</a:t>
            </a:r>
          </a:p>
        </p:txBody>
      </p:sp>
    </p:spTree>
    <p:extLst>
      <p:ext uri="{BB962C8B-B14F-4D97-AF65-F5344CB8AC3E}">
        <p14:creationId xmlns:p14="http://schemas.microsoft.com/office/powerpoint/2010/main" val="153346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Hardware Sketch</a:t>
            </a:r>
          </a:p>
        </p:txBody>
      </p:sp>
      <p:sp>
        <p:nvSpPr>
          <p:cNvPr id="3" name="Footer Placeholder 2"/>
          <p:cNvSpPr>
            <a:spLocks noGrp="1"/>
          </p:cNvSpPr>
          <p:nvPr>
            <p:ph type="ftr" sz="quarter" idx="11"/>
          </p:nvPr>
        </p:nvSpPr>
        <p:spPr/>
        <p:txBody>
          <a:bodyPr/>
          <a:lstStyle/>
          <a:p>
            <a:r>
              <a:rPr lang="en-US" dirty="0">
                <a:solidFill>
                  <a:srgbClr val="464653"/>
                </a:solidFill>
              </a:rPr>
              <a:t>Project Batch Number 4</a:t>
            </a:r>
          </a:p>
        </p:txBody>
      </p:sp>
      <p:sp>
        <p:nvSpPr>
          <p:cNvPr id="4" name="Slide Number Placeholder 3"/>
          <p:cNvSpPr>
            <a:spLocks noGrp="1"/>
          </p:cNvSpPr>
          <p:nvPr>
            <p:ph type="sldNum" sz="quarter" idx="12"/>
          </p:nvPr>
        </p:nvSpPr>
        <p:spPr/>
        <p:txBody>
          <a:bodyPr/>
          <a:lstStyle/>
          <a:p>
            <a:fld id="{E9F1805E-8ECD-4665-ACF6-E4B39ECC81D8}" type="slidenum">
              <a:rPr lang="en-US" smtClean="0">
                <a:solidFill>
                  <a:srgbClr val="464653"/>
                </a:solidFill>
              </a:rPr>
              <a:pPr/>
              <a:t>21</a:t>
            </a:fld>
            <a:endParaRPr lang="en-US">
              <a:solidFill>
                <a:srgbClr val="464653"/>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3159569" y="1397000"/>
            <a:ext cx="6084189" cy="4470400"/>
          </a:xfrm>
          <a:prstGeom prst="rect">
            <a:avLst/>
          </a:prstGeom>
        </p:spPr>
      </p:pic>
    </p:spTree>
    <p:extLst>
      <p:ext uri="{BB962C8B-B14F-4D97-AF65-F5344CB8AC3E}">
        <p14:creationId xmlns:p14="http://schemas.microsoft.com/office/powerpoint/2010/main" val="4061385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Design Specification</a:t>
            </a:r>
          </a:p>
        </p:txBody>
      </p:sp>
      <p:sp>
        <p:nvSpPr>
          <p:cNvPr id="3" name="Footer Placeholder 2"/>
          <p:cNvSpPr>
            <a:spLocks noGrp="1"/>
          </p:cNvSpPr>
          <p:nvPr>
            <p:ph type="ftr" sz="quarter" idx="11"/>
          </p:nvPr>
        </p:nvSpPr>
        <p:spPr/>
        <p:txBody>
          <a:bodyPr/>
          <a:lstStyle/>
          <a:p>
            <a:r>
              <a:rPr lang="en-US" dirty="0">
                <a:solidFill>
                  <a:srgbClr val="464653"/>
                </a:solidFill>
              </a:rPr>
              <a:t>Project Batch Number 4</a:t>
            </a:r>
          </a:p>
        </p:txBody>
      </p:sp>
      <p:sp>
        <p:nvSpPr>
          <p:cNvPr id="4" name="Slide Number Placeholder 3"/>
          <p:cNvSpPr>
            <a:spLocks noGrp="1"/>
          </p:cNvSpPr>
          <p:nvPr>
            <p:ph type="sldNum" sz="quarter" idx="12"/>
          </p:nvPr>
        </p:nvSpPr>
        <p:spPr/>
        <p:txBody>
          <a:bodyPr/>
          <a:lstStyle/>
          <a:p>
            <a:fld id="{E9F1805E-8ECD-4665-ACF6-E4B39ECC81D8}" type="slidenum">
              <a:rPr lang="en-US" smtClean="0">
                <a:solidFill>
                  <a:srgbClr val="464653"/>
                </a:solidFill>
              </a:rPr>
              <a:pPr/>
              <a:t>22</a:t>
            </a:fld>
            <a:endParaRPr lang="en-US">
              <a:solidFill>
                <a:srgbClr val="464653"/>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677609338"/>
              </p:ext>
            </p:extLst>
          </p:nvPr>
        </p:nvGraphicFramePr>
        <p:xfrm>
          <a:off x="1320800" y="1781174"/>
          <a:ext cx="9550400" cy="3933825"/>
        </p:xfrm>
        <a:graphic>
          <a:graphicData uri="http://schemas.openxmlformats.org/drawingml/2006/table">
            <a:tbl>
              <a:tblPr firstRow="1" bandRow="1">
                <a:tableStyleId>{5C22544A-7EE6-4342-B048-85BDC9FD1C3A}</a:tableStyleId>
              </a:tblPr>
              <a:tblGrid>
                <a:gridCol w="4775200">
                  <a:extLst>
                    <a:ext uri="{9D8B030D-6E8A-4147-A177-3AD203B41FA5}">
                      <a16:colId xmlns:a16="http://schemas.microsoft.com/office/drawing/2014/main" val="20000"/>
                    </a:ext>
                  </a:extLst>
                </a:gridCol>
                <a:gridCol w="4775200">
                  <a:extLst>
                    <a:ext uri="{9D8B030D-6E8A-4147-A177-3AD203B41FA5}">
                      <a16:colId xmlns:a16="http://schemas.microsoft.com/office/drawing/2014/main" val="20001"/>
                    </a:ext>
                  </a:extLst>
                </a:gridCol>
              </a:tblGrid>
              <a:tr h="786765">
                <a:tc>
                  <a:txBody>
                    <a:bodyPr/>
                    <a:lstStyle/>
                    <a:p>
                      <a:r>
                        <a:rPr lang="en-IN" sz="2400" dirty="0">
                          <a:latin typeface="Times New Roman" panose="02020603050405020304" pitchFamily="18" charset="0"/>
                          <a:cs typeface="Times New Roman" panose="02020603050405020304" pitchFamily="18" charset="0"/>
                        </a:rPr>
                        <a:t>Component</a:t>
                      </a:r>
                      <a:endParaRPr lang="en-IN" dirty="0">
                        <a:latin typeface="Times New Roman" panose="02020603050405020304" pitchFamily="18" charset="0"/>
                        <a:cs typeface="Times New Roman" panose="02020603050405020304" pitchFamily="18" charset="0"/>
                      </a:endParaRPr>
                    </a:p>
                  </a:txBody>
                  <a:tcPr/>
                </a:tc>
                <a:tc>
                  <a:txBody>
                    <a:bodyPr/>
                    <a:lstStyle/>
                    <a:p>
                      <a:r>
                        <a:rPr lang="en-IN" sz="2400" dirty="0">
                          <a:latin typeface="Times New Roman" panose="02020603050405020304" pitchFamily="18" charset="0"/>
                          <a:cs typeface="Times New Roman" panose="02020603050405020304" pitchFamily="18" charset="0"/>
                        </a:rPr>
                        <a:t>Specification</a:t>
                      </a:r>
                    </a:p>
                  </a:txBody>
                  <a:tcPr/>
                </a:tc>
                <a:extLst>
                  <a:ext uri="{0D108BD9-81ED-4DB2-BD59-A6C34878D82A}">
                    <a16:rowId xmlns:a16="http://schemas.microsoft.com/office/drawing/2014/main" val="10000"/>
                  </a:ext>
                </a:extLst>
              </a:tr>
              <a:tr h="786765">
                <a:tc>
                  <a:txBody>
                    <a:bodyPr/>
                    <a:lstStyle/>
                    <a:p>
                      <a:r>
                        <a:rPr lang="en-IN" dirty="0"/>
                        <a:t>Battery</a:t>
                      </a:r>
                    </a:p>
                  </a:txBody>
                  <a:tcPr/>
                </a:tc>
                <a:tc>
                  <a:txBody>
                    <a:bodyPr/>
                    <a:lstStyle/>
                    <a:p>
                      <a:r>
                        <a:rPr lang="en-IN" dirty="0"/>
                        <a:t>Volt: 9V</a:t>
                      </a:r>
                    </a:p>
                    <a:p>
                      <a:r>
                        <a:rPr lang="en-IN" dirty="0"/>
                        <a:t>Type: Zinc Carbon</a:t>
                      </a:r>
                    </a:p>
                  </a:txBody>
                  <a:tcPr/>
                </a:tc>
                <a:extLst>
                  <a:ext uri="{0D108BD9-81ED-4DB2-BD59-A6C34878D82A}">
                    <a16:rowId xmlns:a16="http://schemas.microsoft.com/office/drawing/2014/main" val="10001"/>
                  </a:ext>
                </a:extLst>
              </a:tr>
              <a:tr h="786765">
                <a:tc>
                  <a:txBody>
                    <a:bodyPr/>
                    <a:lstStyle/>
                    <a:p>
                      <a:r>
                        <a:rPr lang="en-IN" dirty="0"/>
                        <a:t>Arduino Uno (ATmega328p)</a:t>
                      </a:r>
                    </a:p>
                  </a:txBody>
                  <a:tcPr/>
                </a:tc>
                <a:tc>
                  <a:txBody>
                    <a:bodyPr/>
                    <a:lstStyle/>
                    <a:p>
                      <a:r>
                        <a:rPr lang="en-IN" dirty="0"/>
                        <a:t>Power: 9V/USB</a:t>
                      </a:r>
                    </a:p>
                    <a:p>
                      <a:r>
                        <a:rPr lang="en-IN" dirty="0"/>
                        <a:t>Pins: 14 digital,</a:t>
                      </a:r>
                      <a:r>
                        <a:rPr lang="en-IN" baseline="0" dirty="0"/>
                        <a:t> 2 </a:t>
                      </a:r>
                      <a:r>
                        <a:rPr lang="en-IN" baseline="0" dirty="0" err="1"/>
                        <a:t>analog</a:t>
                      </a:r>
                      <a:endParaRPr lang="en-IN" dirty="0"/>
                    </a:p>
                  </a:txBody>
                  <a:tcPr/>
                </a:tc>
                <a:extLst>
                  <a:ext uri="{0D108BD9-81ED-4DB2-BD59-A6C34878D82A}">
                    <a16:rowId xmlns:a16="http://schemas.microsoft.com/office/drawing/2014/main" val="10002"/>
                  </a:ext>
                </a:extLst>
              </a:tr>
              <a:tr h="786765">
                <a:tc>
                  <a:txBody>
                    <a:bodyPr/>
                    <a:lstStyle/>
                    <a:p>
                      <a:r>
                        <a:rPr lang="en-IN" dirty="0"/>
                        <a:t>8 Channel</a:t>
                      </a:r>
                      <a:r>
                        <a:rPr lang="en-IN" baseline="0" dirty="0"/>
                        <a:t>-Relay Board</a:t>
                      </a:r>
                      <a:endParaRPr lang="en-IN" dirty="0"/>
                    </a:p>
                  </a:txBody>
                  <a:tcPr/>
                </a:tc>
                <a:tc>
                  <a:txBody>
                    <a:bodyPr/>
                    <a:lstStyle/>
                    <a:p>
                      <a:r>
                        <a:rPr lang="en-IN" dirty="0"/>
                        <a:t>Power: 5V</a:t>
                      </a:r>
                    </a:p>
                    <a:p>
                      <a:r>
                        <a:rPr lang="en-IN" dirty="0"/>
                        <a:t>Operating Condition: 10A AC 250V</a:t>
                      </a:r>
                      <a:r>
                        <a:rPr lang="en-IN" baseline="0" dirty="0"/>
                        <a:t> / DC 30V</a:t>
                      </a:r>
                      <a:endParaRPr lang="en-IN" dirty="0"/>
                    </a:p>
                  </a:txBody>
                  <a:tcPr/>
                </a:tc>
                <a:extLst>
                  <a:ext uri="{0D108BD9-81ED-4DB2-BD59-A6C34878D82A}">
                    <a16:rowId xmlns:a16="http://schemas.microsoft.com/office/drawing/2014/main" val="10003"/>
                  </a:ext>
                </a:extLst>
              </a:tr>
              <a:tr h="786765">
                <a:tc>
                  <a:txBody>
                    <a:bodyPr/>
                    <a:lstStyle/>
                    <a:p>
                      <a:r>
                        <a:rPr lang="en-IN" dirty="0"/>
                        <a:t>Potentiometer</a:t>
                      </a:r>
                    </a:p>
                  </a:txBody>
                  <a:tcPr/>
                </a:tc>
                <a:tc>
                  <a:txBody>
                    <a:bodyPr/>
                    <a:lstStyle/>
                    <a:p>
                      <a:r>
                        <a:rPr lang="en-IN" dirty="0"/>
                        <a:t>Resistance: 10k</a:t>
                      </a:r>
                    </a:p>
                    <a:p>
                      <a:r>
                        <a:rPr lang="en-IN" dirty="0"/>
                        <a:t>Rated Power: 0.5W</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43835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Operation</a:t>
            </a:r>
          </a:p>
        </p:txBody>
      </p:sp>
      <p:sp>
        <p:nvSpPr>
          <p:cNvPr id="3" name="Footer Placeholder 2"/>
          <p:cNvSpPr>
            <a:spLocks noGrp="1"/>
          </p:cNvSpPr>
          <p:nvPr>
            <p:ph type="ftr" sz="quarter" idx="11"/>
          </p:nvPr>
        </p:nvSpPr>
        <p:spPr/>
        <p:txBody>
          <a:bodyPr/>
          <a:lstStyle/>
          <a:p>
            <a:r>
              <a:rPr lang="en-US" dirty="0">
                <a:solidFill>
                  <a:srgbClr val="464653"/>
                </a:solidFill>
              </a:rPr>
              <a:t>Project Batch Number 4</a:t>
            </a:r>
          </a:p>
        </p:txBody>
      </p:sp>
      <p:sp>
        <p:nvSpPr>
          <p:cNvPr id="4" name="Slide Number Placeholder 3"/>
          <p:cNvSpPr>
            <a:spLocks noGrp="1"/>
          </p:cNvSpPr>
          <p:nvPr>
            <p:ph type="sldNum" sz="quarter" idx="12"/>
          </p:nvPr>
        </p:nvSpPr>
        <p:spPr/>
        <p:txBody>
          <a:bodyPr/>
          <a:lstStyle/>
          <a:p>
            <a:fld id="{E9F1805E-8ECD-4665-ACF6-E4B39ECC81D8}" type="slidenum">
              <a:rPr lang="en-US" smtClean="0">
                <a:solidFill>
                  <a:srgbClr val="464653"/>
                </a:solidFill>
              </a:rPr>
              <a:pPr/>
              <a:t>23</a:t>
            </a:fld>
            <a:endParaRPr lang="en-US">
              <a:solidFill>
                <a:srgbClr val="464653"/>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39" y="1250950"/>
            <a:ext cx="5596649" cy="3079750"/>
          </a:xfrm>
          <a:prstGeom prst="rect">
            <a:avLst/>
          </a:prstGeom>
        </p:spPr>
      </p:pic>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6363335" y="3867150"/>
            <a:ext cx="5219065" cy="2400300"/>
          </a:xfrm>
          <a:prstGeom prst="rect">
            <a:avLst/>
          </a:prstGeom>
        </p:spPr>
      </p:pic>
      <p:sp>
        <p:nvSpPr>
          <p:cNvPr id="7" name="TextBox 6"/>
          <p:cNvSpPr txBox="1"/>
          <p:nvPr/>
        </p:nvSpPr>
        <p:spPr>
          <a:xfrm>
            <a:off x="6363335" y="1764516"/>
            <a:ext cx="5219065" cy="1323439"/>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The system operator receives the combined values, from P1-P6, for all users connected to the grid. Once he/she submits these the values are send to the microcontroller.</a:t>
            </a:r>
          </a:p>
        </p:txBody>
      </p:sp>
      <p:sp>
        <p:nvSpPr>
          <p:cNvPr id="8" name="TextBox 7"/>
          <p:cNvSpPr txBox="1"/>
          <p:nvPr/>
        </p:nvSpPr>
        <p:spPr>
          <a:xfrm>
            <a:off x="660139" y="4330700"/>
            <a:ext cx="5435861" cy="1631216"/>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The microcontroller reads these values and also reads the real-time generation value. As per built-in algorithm, the microcontroller turns ON and OFF the required relay ports and supply power to the appliances connected to them. </a:t>
            </a:r>
          </a:p>
        </p:txBody>
      </p:sp>
    </p:spTree>
    <p:extLst>
      <p:ext uri="{BB962C8B-B14F-4D97-AF65-F5344CB8AC3E}">
        <p14:creationId xmlns:p14="http://schemas.microsoft.com/office/powerpoint/2010/main" val="125169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BDED036-A4A8-4EE1-A694-6AE7D1412D93}"/>
              </a:ext>
            </a:extLst>
          </p:cNvPr>
          <p:cNvSpPr>
            <a:spLocks noGrp="1"/>
          </p:cNvSpPr>
          <p:nvPr>
            <p:ph type="title"/>
          </p:nvPr>
        </p:nvSpPr>
        <p:spPr/>
        <p:txBody>
          <a:bodyPr/>
          <a:lstStyle/>
          <a:p>
            <a:r>
              <a:rPr lang="en-US" dirty="0"/>
              <a:t>Hardware</a:t>
            </a:r>
            <a:endParaRPr lang="en-IN" dirty="0"/>
          </a:p>
        </p:txBody>
      </p:sp>
      <p:sp>
        <p:nvSpPr>
          <p:cNvPr id="3" name="Footer Placeholder 2">
            <a:extLst>
              <a:ext uri="{FF2B5EF4-FFF2-40B4-BE49-F238E27FC236}">
                <a16:creationId xmlns:a16="http://schemas.microsoft.com/office/drawing/2014/main" id="{DD55A951-CC8D-4CD4-948C-02B4E3BA0967}"/>
              </a:ext>
            </a:extLst>
          </p:cNvPr>
          <p:cNvSpPr>
            <a:spLocks noGrp="1"/>
          </p:cNvSpPr>
          <p:nvPr>
            <p:ph type="ftr" sz="quarter" idx="11"/>
          </p:nvPr>
        </p:nvSpPr>
        <p:spPr/>
        <p:txBody>
          <a:bodyPr/>
          <a:lstStyle/>
          <a:p>
            <a:r>
              <a:rPr lang="en-US" dirty="0">
                <a:solidFill>
                  <a:srgbClr val="464653"/>
                </a:solidFill>
              </a:rPr>
              <a:t>Project Batch Number 4</a:t>
            </a:r>
          </a:p>
        </p:txBody>
      </p:sp>
      <p:sp>
        <p:nvSpPr>
          <p:cNvPr id="4" name="Slide Number Placeholder 3">
            <a:extLst>
              <a:ext uri="{FF2B5EF4-FFF2-40B4-BE49-F238E27FC236}">
                <a16:creationId xmlns:a16="http://schemas.microsoft.com/office/drawing/2014/main" id="{9A00C696-D054-4DA8-823A-EAF28A70F17E}"/>
              </a:ext>
            </a:extLst>
          </p:cNvPr>
          <p:cNvSpPr>
            <a:spLocks noGrp="1"/>
          </p:cNvSpPr>
          <p:nvPr>
            <p:ph type="sldNum" sz="quarter" idx="12"/>
          </p:nvPr>
        </p:nvSpPr>
        <p:spPr/>
        <p:txBody>
          <a:bodyPr/>
          <a:lstStyle/>
          <a:p>
            <a:fld id="{E9F1805E-8ECD-4665-ACF6-E4B39ECC81D8}" type="slidenum">
              <a:rPr lang="en-US" smtClean="0">
                <a:solidFill>
                  <a:srgbClr val="464653"/>
                </a:solidFill>
              </a:rPr>
              <a:pPr/>
              <a:t>24</a:t>
            </a:fld>
            <a:endParaRPr lang="en-US">
              <a:solidFill>
                <a:srgbClr val="464653"/>
              </a:solidFill>
            </a:endParaRPr>
          </a:p>
        </p:txBody>
      </p:sp>
      <p:pic>
        <p:nvPicPr>
          <p:cNvPr id="11" name="Picture 10">
            <a:extLst>
              <a:ext uri="{FF2B5EF4-FFF2-40B4-BE49-F238E27FC236}">
                <a16:creationId xmlns:a16="http://schemas.microsoft.com/office/drawing/2014/main" id="{C9927244-992E-45F5-A235-11C2BA7DB595}"/>
              </a:ext>
            </a:extLst>
          </p:cNvPr>
          <p:cNvPicPr>
            <a:picLocks noChangeAspect="1"/>
          </p:cNvPicPr>
          <p:nvPr/>
        </p:nvPicPr>
        <p:blipFill>
          <a:blip r:embed="rId2"/>
          <a:stretch>
            <a:fillRect/>
          </a:stretch>
        </p:blipFill>
        <p:spPr>
          <a:xfrm>
            <a:off x="1910962" y="1566448"/>
            <a:ext cx="7811993" cy="4184996"/>
          </a:xfrm>
          <a:prstGeom prst="rect">
            <a:avLst/>
          </a:prstGeom>
        </p:spPr>
      </p:pic>
    </p:spTree>
    <p:extLst>
      <p:ext uri="{BB962C8B-B14F-4D97-AF65-F5344CB8AC3E}">
        <p14:creationId xmlns:p14="http://schemas.microsoft.com/office/powerpoint/2010/main" val="325383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solidFill>
                  <a:srgbClr val="464653"/>
                </a:solidFill>
              </a:rPr>
              <a:t>Project Batch Number 4</a:t>
            </a:r>
          </a:p>
        </p:txBody>
      </p:sp>
      <p:sp>
        <p:nvSpPr>
          <p:cNvPr id="4" name="Slide Number Placeholder 3"/>
          <p:cNvSpPr>
            <a:spLocks noGrp="1"/>
          </p:cNvSpPr>
          <p:nvPr>
            <p:ph type="sldNum" sz="quarter" idx="12"/>
          </p:nvPr>
        </p:nvSpPr>
        <p:spPr/>
        <p:txBody>
          <a:bodyPr/>
          <a:lstStyle/>
          <a:p>
            <a:fld id="{E9F1805E-8ECD-4665-ACF6-E4B39ECC81D8}" type="slidenum">
              <a:rPr lang="en-US" smtClean="0">
                <a:solidFill>
                  <a:srgbClr val="464653"/>
                </a:solidFill>
              </a:rPr>
              <a:pPr/>
              <a:t>25</a:t>
            </a:fld>
            <a:endParaRPr lang="en-US">
              <a:solidFill>
                <a:srgbClr val="464653"/>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501900" y="1662112"/>
            <a:ext cx="7410767" cy="4192588"/>
          </a:xfrm>
          <a:prstGeom prst="rect">
            <a:avLst/>
          </a:prstGeom>
        </p:spPr>
      </p:pic>
    </p:spTree>
    <p:extLst>
      <p:ext uri="{BB962C8B-B14F-4D97-AF65-F5344CB8AC3E}">
        <p14:creationId xmlns:p14="http://schemas.microsoft.com/office/powerpoint/2010/main" val="2936378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a:t>
            </a:r>
          </a:p>
        </p:txBody>
      </p:sp>
      <p:sp>
        <p:nvSpPr>
          <p:cNvPr id="3" name="Footer Placeholder 2"/>
          <p:cNvSpPr>
            <a:spLocks noGrp="1"/>
          </p:cNvSpPr>
          <p:nvPr>
            <p:ph type="ftr" sz="quarter" idx="11"/>
          </p:nvPr>
        </p:nvSpPr>
        <p:spPr/>
        <p:txBody>
          <a:bodyPr/>
          <a:lstStyle/>
          <a:p>
            <a:r>
              <a:rPr lang="en-US" dirty="0">
                <a:solidFill>
                  <a:srgbClr val="464653"/>
                </a:solidFill>
              </a:rPr>
              <a:t>Project Batch Number 4</a:t>
            </a:r>
          </a:p>
        </p:txBody>
      </p:sp>
      <p:sp>
        <p:nvSpPr>
          <p:cNvPr id="4" name="Slide Number Placeholder 3"/>
          <p:cNvSpPr>
            <a:spLocks noGrp="1"/>
          </p:cNvSpPr>
          <p:nvPr>
            <p:ph type="sldNum" sz="quarter" idx="12"/>
          </p:nvPr>
        </p:nvSpPr>
        <p:spPr/>
        <p:txBody>
          <a:bodyPr/>
          <a:lstStyle/>
          <a:p>
            <a:fld id="{E9F1805E-8ECD-4665-ACF6-E4B39ECC81D8}" type="slidenum">
              <a:rPr lang="en-US" smtClean="0">
                <a:solidFill>
                  <a:srgbClr val="464653"/>
                </a:solidFill>
              </a:rPr>
              <a:pPr/>
              <a:t>26</a:t>
            </a:fld>
            <a:endParaRPr lang="en-US">
              <a:solidFill>
                <a:srgbClr val="464653"/>
              </a:solidFill>
            </a:endParaRPr>
          </a:p>
        </p:txBody>
      </p:sp>
      <p:sp>
        <p:nvSpPr>
          <p:cNvPr id="5" name="Content Placeholder 4"/>
          <p:cNvSpPr>
            <a:spLocks noGrp="1"/>
          </p:cNvSpPr>
          <p:nvPr>
            <p:ph sz="quarter" idx="1"/>
          </p:nvPr>
        </p:nvSpPr>
        <p:spPr/>
        <p:txBody>
          <a:bodyPr/>
          <a:lstStyle/>
          <a:p>
            <a:pPr marL="0" indent="0">
              <a:buNone/>
            </a:pPr>
            <a:r>
              <a:rPr lang="en-US" dirty="0"/>
              <a:t>The Cyber physical system consisting the website will provide a user friendly interface for both the controlling authorities and the users for proper monitoring of the generation and consumption curves. An algorithm included in the web service platform will be controlling all the major relays for the power supply at the demand side. The whole system will can keep track of the users loads priorities as well as can control the operation of the relays to manage power flow during a power outage scenario i.e. when the main grid is unable to supply and hence working in islanded mode or during the period when the total consumption is more than the total generation. </a:t>
            </a:r>
            <a:endParaRPr lang="en-IN" dirty="0"/>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6608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a:t>
            </a:r>
          </a:p>
        </p:txBody>
      </p:sp>
      <p:sp>
        <p:nvSpPr>
          <p:cNvPr id="3" name="Footer Placeholder 2"/>
          <p:cNvSpPr>
            <a:spLocks noGrp="1"/>
          </p:cNvSpPr>
          <p:nvPr>
            <p:ph type="ftr" sz="quarter" idx="11"/>
          </p:nvPr>
        </p:nvSpPr>
        <p:spPr/>
        <p:txBody>
          <a:bodyPr/>
          <a:lstStyle/>
          <a:p>
            <a:r>
              <a:rPr lang="en-US" dirty="0">
                <a:solidFill>
                  <a:srgbClr val="464653"/>
                </a:solidFill>
              </a:rPr>
              <a:t>Project Batch Number 4</a:t>
            </a:r>
          </a:p>
        </p:txBody>
      </p:sp>
      <p:sp>
        <p:nvSpPr>
          <p:cNvPr id="4" name="Slide Number Placeholder 3"/>
          <p:cNvSpPr>
            <a:spLocks noGrp="1"/>
          </p:cNvSpPr>
          <p:nvPr>
            <p:ph type="sldNum" sz="quarter" idx="12"/>
          </p:nvPr>
        </p:nvSpPr>
        <p:spPr/>
        <p:txBody>
          <a:bodyPr/>
          <a:lstStyle/>
          <a:p>
            <a:fld id="{E9F1805E-8ECD-4665-ACF6-E4B39ECC81D8}" type="slidenum">
              <a:rPr lang="en-US" smtClean="0">
                <a:solidFill>
                  <a:srgbClr val="464653"/>
                </a:solidFill>
              </a:rPr>
              <a:pPr/>
              <a:t>27</a:t>
            </a:fld>
            <a:endParaRPr lang="en-US">
              <a:solidFill>
                <a:srgbClr val="464653"/>
              </a:solidFill>
            </a:endParaRPr>
          </a:p>
        </p:txBody>
      </p:sp>
      <p:sp>
        <p:nvSpPr>
          <p:cNvPr id="5" name="Content Placeholder 4"/>
          <p:cNvSpPr>
            <a:spLocks noGrp="1"/>
          </p:cNvSpPr>
          <p:nvPr>
            <p:ph sz="quarter" idx="1"/>
          </p:nvPr>
        </p:nvSpPr>
        <p:spPr/>
        <p:txBody>
          <a:bodyPr>
            <a:noAutofit/>
          </a:bodyPr>
          <a:lstStyle/>
          <a:p>
            <a:pPr marL="266400" algn="just">
              <a:spcBef>
                <a:spcPts val="1200"/>
              </a:spcBef>
              <a:spcAft>
                <a:spcPts val="600"/>
              </a:spcAft>
            </a:pPr>
            <a:r>
              <a:rPr lang="en-IN" sz="2000" dirty="0" err="1">
                <a:latin typeface="Times New Roman" panose="02020603050405020304" pitchFamily="18" charset="0"/>
                <a:cs typeface="Times New Roman" panose="02020603050405020304" pitchFamily="18" charset="0"/>
              </a:rPr>
              <a:t>Cemal</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Keles</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Baris</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Baykant</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Alagoz</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Asim</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Kaygusuz</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A Note On Demand Side Load Management by Maximum Power Limited Load Shedding Algorithm For Smart Grids</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hlinkClick r:id="rId2"/>
              </a:rPr>
              <a:t>2015 3rd International Istanbul Smart Grid Congress and Fair (ICSG)</a:t>
            </a:r>
            <a:r>
              <a:rPr lang="en-IN" sz="2000" dirty="0">
                <a:latin typeface="Times New Roman" panose="02020603050405020304" pitchFamily="18" charset="0"/>
                <a:cs typeface="Times New Roman" panose="02020603050405020304" pitchFamily="18" charset="0"/>
              </a:rPr>
              <a:t>, Pages 18-23. </a:t>
            </a:r>
          </a:p>
          <a:p>
            <a:pPr marL="266400" algn="just">
              <a:spcBef>
                <a:spcPts val="1200"/>
              </a:spcBef>
              <a:spcAft>
                <a:spcPts val="600"/>
              </a:spcAft>
            </a:pPr>
            <a:r>
              <a:rPr lang="en-IN" sz="2000" dirty="0">
                <a:latin typeface="Times New Roman" panose="02020603050405020304" pitchFamily="18" charset="0"/>
                <a:cs typeface="Times New Roman" panose="02020603050405020304" pitchFamily="18" charset="0"/>
              </a:rPr>
              <a:t>Vinod </a:t>
            </a:r>
            <a:r>
              <a:rPr lang="en-IN" sz="2000" dirty="0" err="1">
                <a:latin typeface="Times New Roman" panose="02020603050405020304" pitchFamily="18" charset="0"/>
                <a:cs typeface="Times New Roman" panose="02020603050405020304" pitchFamily="18" charset="0"/>
              </a:rPr>
              <a:t>Namboodiri</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Visvakumar</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Aravinthan</a:t>
            </a:r>
            <a:r>
              <a:rPr lang="en-IN" sz="2000" dirty="0">
                <a:latin typeface="Times New Roman" panose="02020603050405020304" pitchFamily="18" charset="0"/>
                <a:cs typeface="Times New Roman" panose="02020603050405020304" pitchFamily="18" charset="0"/>
              </a:rPr>
              <a:t>, Surya Narayan </a:t>
            </a:r>
            <a:r>
              <a:rPr lang="en-IN" sz="2000" dirty="0" err="1">
                <a:latin typeface="Times New Roman" panose="02020603050405020304" pitchFamily="18" charset="0"/>
                <a:cs typeface="Times New Roman" panose="02020603050405020304" pitchFamily="18" charset="0"/>
              </a:rPr>
              <a:t>Mohapatra</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Babak</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Karimi</a:t>
            </a:r>
            <a:r>
              <a:rPr lang="en-IN" sz="2000" dirty="0">
                <a:latin typeface="Times New Roman" panose="02020603050405020304" pitchFamily="18" charset="0"/>
                <a:cs typeface="Times New Roman" panose="02020603050405020304" pitchFamily="18" charset="0"/>
              </a:rPr>
              <a:t> and Ward Jewell, </a:t>
            </a:r>
            <a:r>
              <a:rPr lang="en-IN" sz="2000" b="1" dirty="0">
                <a:latin typeface="Times New Roman" panose="02020603050405020304" pitchFamily="18" charset="0"/>
                <a:cs typeface="Times New Roman" panose="02020603050405020304" pitchFamily="18" charset="0"/>
              </a:rPr>
              <a:t>Toward a Secure Wireless-Based Home Area Network for Metering in Smart Grids</a:t>
            </a:r>
            <a:r>
              <a:rPr lang="en-IN" sz="2000" dirty="0">
                <a:latin typeface="Times New Roman" panose="02020603050405020304" pitchFamily="18" charset="0"/>
                <a:cs typeface="Times New Roman" panose="02020603050405020304" pitchFamily="18" charset="0"/>
              </a:rPr>
              <a:t>, IEEE SYSTEMS JOURNAL, VOL. 8, NO. 2, JUNE 2014, Pages 509-520</a:t>
            </a:r>
          </a:p>
          <a:p>
            <a:pPr marL="266400" algn="just">
              <a:spcBef>
                <a:spcPts val="1200"/>
              </a:spcBef>
              <a:spcAft>
                <a:spcPts val="600"/>
              </a:spcAft>
            </a:pPr>
            <a:r>
              <a:rPr lang="en-IN" sz="2000" dirty="0">
                <a:latin typeface="Times New Roman" panose="02020603050405020304" pitchFamily="18" charset="0"/>
                <a:cs typeface="Times New Roman" panose="02020603050405020304" pitchFamily="18" charset="0"/>
              </a:rPr>
              <a:t>C.M. Lin and M.T. Chen, </a:t>
            </a:r>
            <a:r>
              <a:rPr lang="en-IN" sz="2000" b="1" dirty="0">
                <a:latin typeface="Times New Roman" panose="02020603050405020304" pitchFamily="18" charset="0"/>
                <a:cs typeface="Times New Roman" panose="02020603050405020304" pitchFamily="18" charset="0"/>
              </a:rPr>
              <a:t>Design and Implementation of a Smart Home Energy Saving System with Active Loading Feature Identification and Power Management,</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hlinkClick r:id="rId3"/>
              </a:rPr>
              <a:t>2017 IEEE 3rd International Future Energy Electronics Conference and ECCE Asia (IFEEC 2017 - ECCE Asia)</a:t>
            </a:r>
            <a:r>
              <a:rPr lang="en-IN" sz="2000" dirty="0">
                <a:latin typeface="Times New Roman" panose="02020603050405020304" pitchFamily="18" charset="0"/>
                <a:cs typeface="Times New Roman" panose="02020603050405020304" pitchFamily="18" charset="0"/>
              </a:rPr>
              <a:t>,  Pages 739-742. </a:t>
            </a:r>
          </a:p>
          <a:p>
            <a:pPr marL="266400" algn="just">
              <a:spcBef>
                <a:spcPts val="1200"/>
              </a:spcBef>
              <a:spcAft>
                <a:spcPts val="600"/>
              </a:spcAft>
            </a:pP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Lekshmi</a:t>
            </a:r>
            <a:r>
              <a:rPr lang="en-IN" sz="2000" dirty="0">
                <a:latin typeface="Times New Roman" panose="02020603050405020304" pitchFamily="18" charset="0"/>
                <a:cs typeface="Times New Roman" panose="02020603050405020304" pitchFamily="18" charset="0"/>
              </a:rPr>
              <a:t>. M and </a:t>
            </a:r>
            <a:r>
              <a:rPr lang="en-IN" sz="2000" dirty="0" err="1">
                <a:latin typeface="Times New Roman" panose="02020603050405020304" pitchFamily="18" charset="0"/>
                <a:cs typeface="Times New Roman" panose="02020603050405020304" pitchFamily="18" charset="0"/>
              </a:rPr>
              <a:t>Adithya</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Subramanya</a:t>
            </a:r>
            <a:r>
              <a:rPr lang="en-IN" sz="2000" dirty="0">
                <a:latin typeface="Times New Roman" panose="02020603050405020304" pitchFamily="18" charset="0"/>
                <a:cs typeface="Times New Roman" panose="02020603050405020304" pitchFamily="18" charset="0"/>
              </a:rPr>
              <a:t> K. N, </a:t>
            </a:r>
            <a:r>
              <a:rPr lang="en-IN" sz="2000" b="1" dirty="0">
                <a:latin typeface="Times New Roman" panose="02020603050405020304" pitchFamily="18" charset="0"/>
                <a:cs typeface="Times New Roman" panose="02020603050405020304" pitchFamily="18" charset="0"/>
              </a:rPr>
              <a:t>Short-Term Load Forecasting of 400kV Grid Substation Using R-Tool and Study of Influence of Ambient Temperature on the Forecasted Load</a:t>
            </a:r>
            <a:r>
              <a:rPr lang="en-IN" sz="2000" dirty="0">
                <a:latin typeface="Times New Roman" panose="02020603050405020304" pitchFamily="18" charset="0"/>
                <a:cs typeface="Times New Roman" panose="02020603050405020304" pitchFamily="18" charset="0"/>
              </a:rPr>
              <a:t>,</a:t>
            </a:r>
            <a:r>
              <a:rPr lang="en-IN" sz="2000" b="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hlinkClick r:id="rId4"/>
              </a:rPr>
              <a:t>2019 Second International Conference on Advanced Computational and Communication Paradigms (ICACCP)</a:t>
            </a:r>
            <a:r>
              <a:rPr lang="en-IN" sz="2000" dirty="0">
                <a:latin typeface="Times New Roman" panose="02020603050405020304" pitchFamily="18" charset="0"/>
                <a:cs typeface="Times New Roman" panose="02020603050405020304" pitchFamily="18" charset="0"/>
              </a:rPr>
              <a:t>, Pages 635-639.</a:t>
            </a:r>
          </a:p>
        </p:txBody>
      </p:sp>
    </p:spTree>
    <p:extLst>
      <p:ext uri="{BB962C8B-B14F-4D97-AF65-F5344CB8AC3E}">
        <p14:creationId xmlns:p14="http://schemas.microsoft.com/office/powerpoint/2010/main" val="3284897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…continued</a:t>
            </a:r>
          </a:p>
        </p:txBody>
      </p:sp>
      <p:sp>
        <p:nvSpPr>
          <p:cNvPr id="3" name="Footer Placeholder 2"/>
          <p:cNvSpPr>
            <a:spLocks noGrp="1"/>
          </p:cNvSpPr>
          <p:nvPr>
            <p:ph type="ftr" sz="quarter" idx="11"/>
          </p:nvPr>
        </p:nvSpPr>
        <p:spPr/>
        <p:txBody>
          <a:bodyPr/>
          <a:lstStyle/>
          <a:p>
            <a:r>
              <a:rPr lang="en-US" dirty="0">
                <a:solidFill>
                  <a:srgbClr val="464653"/>
                </a:solidFill>
              </a:rPr>
              <a:t>Project Batch Number 4</a:t>
            </a:r>
          </a:p>
        </p:txBody>
      </p:sp>
      <p:sp>
        <p:nvSpPr>
          <p:cNvPr id="4" name="Slide Number Placeholder 3"/>
          <p:cNvSpPr>
            <a:spLocks noGrp="1"/>
          </p:cNvSpPr>
          <p:nvPr>
            <p:ph type="sldNum" sz="quarter" idx="12"/>
          </p:nvPr>
        </p:nvSpPr>
        <p:spPr/>
        <p:txBody>
          <a:bodyPr/>
          <a:lstStyle/>
          <a:p>
            <a:fld id="{E9F1805E-8ECD-4665-ACF6-E4B39ECC81D8}" type="slidenum">
              <a:rPr lang="en-US" smtClean="0">
                <a:solidFill>
                  <a:srgbClr val="464653"/>
                </a:solidFill>
              </a:rPr>
              <a:pPr/>
              <a:t>28</a:t>
            </a:fld>
            <a:endParaRPr lang="en-US">
              <a:solidFill>
                <a:srgbClr val="464653"/>
              </a:solidFill>
            </a:endParaRPr>
          </a:p>
        </p:txBody>
      </p:sp>
      <p:sp>
        <p:nvSpPr>
          <p:cNvPr id="5" name="Content Placeholder 4"/>
          <p:cNvSpPr>
            <a:spLocks noGrp="1"/>
          </p:cNvSpPr>
          <p:nvPr>
            <p:ph sz="quarter" idx="1"/>
          </p:nvPr>
        </p:nvSpPr>
        <p:spPr/>
        <p:txBody>
          <a:bodyPr>
            <a:normAutofit fontScale="77500" lnSpcReduction="20000"/>
          </a:bodyPr>
          <a:lstStyle/>
          <a:p>
            <a:pPr marL="266400" algn="just">
              <a:spcBef>
                <a:spcPts val="1200"/>
              </a:spcBef>
              <a:spcAft>
                <a:spcPts val="600"/>
              </a:spcAft>
            </a:pPr>
            <a:r>
              <a:rPr lang="en-IN" sz="2800" dirty="0">
                <a:latin typeface="Times New Roman" panose="02020603050405020304" pitchFamily="18" charset="0"/>
                <a:cs typeface="Times New Roman" panose="02020603050405020304" pitchFamily="18" charset="0"/>
              </a:rPr>
              <a:t>A.K. Srivastava1, Ajay </a:t>
            </a:r>
            <a:r>
              <a:rPr lang="en-IN" sz="2800" dirty="0" err="1">
                <a:latin typeface="Times New Roman" panose="02020603050405020304" pitchFamily="18" charset="0"/>
                <a:cs typeface="Times New Roman" panose="02020603050405020304" pitchFamily="18" charset="0"/>
              </a:rPr>
              <a:t>Shekhar</a:t>
            </a:r>
            <a:r>
              <a:rPr lang="en-IN" sz="2800" dirty="0">
                <a:latin typeface="Times New Roman" panose="02020603050405020304" pitchFamily="18" charset="0"/>
                <a:cs typeface="Times New Roman" panose="02020603050405020304" pitchFamily="18" charset="0"/>
              </a:rPr>
              <a:t> Pandey and </a:t>
            </a:r>
            <a:r>
              <a:rPr lang="en-IN" sz="2800" dirty="0" err="1">
                <a:latin typeface="Times New Roman" panose="02020603050405020304" pitchFamily="18" charset="0"/>
                <a:cs typeface="Times New Roman" panose="02020603050405020304" pitchFamily="18" charset="0"/>
              </a:rPr>
              <a:t>Devender</a:t>
            </a:r>
            <a:r>
              <a:rPr lang="en-IN" sz="2800" dirty="0">
                <a:latin typeface="Times New Roman" panose="02020603050405020304" pitchFamily="18" charset="0"/>
                <a:cs typeface="Times New Roman" panose="02020603050405020304" pitchFamily="18" charset="0"/>
              </a:rPr>
              <a:t> Singh, </a:t>
            </a:r>
            <a:r>
              <a:rPr lang="en-IN" sz="2800" b="1" dirty="0">
                <a:latin typeface="Times New Roman" panose="02020603050405020304" pitchFamily="18" charset="0"/>
                <a:cs typeface="Times New Roman" panose="02020603050405020304" pitchFamily="18" charset="0"/>
              </a:rPr>
              <a:t>Short-Term Load Forecasting Methods: A Review</a:t>
            </a:r>
            <a:r>
              <a:rPr lang="en-IN" sz="2800" dirty="0">
                <a:latin typeface="Times New Roman" panose="02020603050405020304" pitchFamily="18" charset="0"/>
                <a:cs typeface="Times New Roman" panose="02020603050405020304" pitchFamily="18" charset="0"/>
              </a:rPr>
              <a:t>, International Conference on Emerging Trends in Electrical, Electronics and Sustainable Energy Systems (ICETEESES–16), Pages 1-9.</a:t>
            </a:r>
          </a:p>
          <a:p>
            <a:pPr algn="just"/>
            <a:r>
              <a:rPr lang="en-IN" sz="2800" dirty="0">
                <a:latin typeface="Times New Roman" panose="02020603050405020304" pitchFamily="18" charset="0"/>
                <a:cs typeface="Times New Roman" panose="02020603050405020304" pitchFamily="18" charset="0"/>
              </a:rPr>
              <a:t>C. </a:t>
            </a:r>
            <a:r>
              <a:rPr lang="en-IN" sz="2800" dirty="0" err="1">
                <a:latin typeface="Times New Roman" panose="02020603050405020304" pitchFamily="18" charset="0"/>
                <a:cs typeface="Times New Roman" panose="02020603050405020304" pitchFamily="18" charset="0"/>
              </a:rPr>
              <a:t>Vaithilingam</a:t>
            </a:r>
            <a:r>
              <a:rPr lang="en-IN" sz="2800" dirty="0">
                <a:latin typeface="Times New Roman" panose="02020603050405020304" pitchFamily="18" charset="0"/>
                <a:cs typeface="Times New Roman" panose="02020603050405020304" pitchFamily="18" charset="0"/>
              </a:rPr>
              <a:t>, R.P. </a:t>
            </a:r>
            <a:r>
              <a:rPr lang="en-IN" sz="2800" dirty="0" err="1">
                <a:latin typeface="Times New Roman" panose="02020603050405020304" pitchFamily="18" charset="0"/>
                <a:cs typeface="Times New Roman" panose="02020603050405020304" pitchFamily="18" charset="0"/>
              </a:rPr>
              <a:t>Kumudini</a:t>
            </a:r>
            <a:r>
              <a:rPr lang="en-IN" sz="2800" dirty="0">
                <a:latin typeface="Times New Roman" panose="02020603050405020304" pitchFamily="18" charset="0"/>
                <a:cs typeface="Times New Roman" panose="02020603050405020304" pitchFamily="18" charset="0"/>
              </a:rPr>
              <a:t> Devi and K </a:t>
            </a:r>
            <a:r>
              <a:rPr lang="en-IN" sz="2800" dirty="0" err="1">
                <a:latin typeface="Times New Roman" panose="02020603050405020304" pitchFamily="18" charset="0"/>
                <a:cs typeface="Times New Roman" panose="02020603050405020304" pitchFamily="18" charset="0"/>
              </a:rPr>
              <a:t>Elango</a:t>
            </a:r>
            <a:r>
              <a:rPr lang="en-IN" sz="2800"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Available transfer capability estimation using Support Vector Machine</a:t>
            </a:r>
            <a:r>
              <a:rPr lang="en-IN" sz="2800" dirty="0">
                <a:latin typeface="Times New Roman" panose="02020603050405020304" pitchFamily="18" charset="0"/>
                <a:cs typeface="Times New Roman" panose="02020603050405020304" pitchFamily="18" charset="0"/>
              </a:rPr>
              <a:t>, International Journal of Electrical Power &amp; Energy Systems(2013) ,Volume 47, Pages 387-393</a:t>
            </a:r>
          </a:p>
          <a:p>
            <a:pPr algn="just"/>
            <a:r>
              <a:rPr lang="en-IN" sz="2800" dirty="0">
                <a:latin typeface="Times New Roman" panose="02020603050405020304" pitchFamily="18" charset="0"/>
                <a:cs typeface="Times New Roman" panose="02020603050405020304" pitchFamily="18" charset="0"/>
              </a:rPr>
              <a:t>C. </a:t>
            </a:r>
            <a:r>
              <a:rPr lang="en-IN" sz="2800" dirty="0" err="1">
                <a:latin typeface="Times New Roman" panose="02020603050405020304" pitchFamily="18" charset="0"/>
                <a:cs typeface="Times New Roman" panose="02020603050405020304" pitchFamily="18" charset="0"/>
              </a:rPr>
              <a:t>Sandels</a:t>
            </a:r>
            <a:r>
              <a:rPr lang="en-IN" sz="2800" dirty="0">
                <a:latin typeface="Times New Roman" panose="02020603050405020304" pitchFamily="18" charset="0"/>
                <a:cs typeface="Times New Roman" panose="02020603050405020304" pitchFamily="18" charset="0"/>
              </a:rPr>
              <a:t>, J. </a:t>
            </a:r>
            <a:r>
              <a:rPr lang="en-IN" sz="2800" dirty="0" err="1">
                <a:latin typeface="Times New Roman" panose="02020603050405020304" pitchFamily="18" charset="0"/>
                <a:cs typeface="Times New Roman" panose="02020603050405020304" pitchFamily="18" charset="0"/>
              </a:rPr>
              <a:t>Widén</a:t>
            </a:r>
            <a:r>
              <a:rPr lang="en-IN" sz="2800" dirty="0">
                <a:latin typeface="Times New Roman" panose="02020603050405020304" pitchFamily="18" charset="0"/>
                <a:cs typeface="Times New Roman" panose="02020603050405020304" pitchFamily="18" charset="0"/>
              </a:rPr>
              <a:t>, L. </a:t>
            </a:r>
            <a:r>
              <a:rPr lang="en-IN" sz="2800" dirty="0" err="1">
                <a:latin typeface="Times New Roman" panose="02020603050405020304" pitchFamily="18" charset="0"/>
                <a:cs typeface="Times New Roman" panose="02020603050405020304" pitchFamily="18" charset="0"/>
              </a:rPr>
              <a:t>Nordström</a:t>
            </a:r>
            <a:r>
              <a:rPr lang="en-IN" sz="2800"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Forecasting household consumer electricity load profiles with a combined physical and behavioural approach</a:t>
            </a:r>
            <a:r>
              <a:rPr lang="en-IN" sz="2800" dirty="0">
                <a:latin typeface="Times New Roman" panose="02020603050405020304" pitchFamily="18" charset="0"/>
                <a:cs typeface="Times New Roman" panose="02020603050405020304" pitchFamily="18" charset="0"/>
              </a:rPr>
              <a:t>, Applied Energy by Elsevier Ltd (2014), Volume 131, Page 267-278.</a:t>
            </a:r>
          </a:p>
          <a:p>
            <a:pPr algn="just"/>
            <a:r>
              <a:rPr lang="en-IN" sz="2800" dirty="0">
                <a:latin typeface="Times New Roman" panose="02020603050405020304" pitchFamily="18" charset="0"/>
                <a:cs typeface="Times New Roman" panose="02020603050405020304" pitchFamily="18" charset="0"/>
              </a:rPr>
              <a:t>Md. </a:t>
            </a:r>
            <a:r>
              <a:rPr lang="en-IN" sz="2800" dirty="0" err="1">
                <a:latin typeface="Times New Roman" panose="02020603050405020304" pitchFamily="18" charset="0"/>
                <a:cs typeface="Times New Roman" panose="02020603050405020304" pitchFamily="18" charset="0"/>
              </a:rPr>
              <a:t>Moktadir</a:t>
            </a:r>
            <a:r>
              <a:rPr lang="en-IN" sz="2800" dirty="0">
                <a:latin typeface="Times New Roman" panose="02020603050405020304" pitchFamily="18" charset="0"/>
                <a:cs typeface="Times New Roman" panose="02020603050405020304" pitchFamily="18" charset="0"/>
              </a:rPr>
              <a:t> Rahman, </a:t>
            </a:r>
            <a:r>
              <a:rPr lang="en-IN" sz="2800" dirty="0" err="1">
                <a:latin typeface="Times New Roman" panose="02020603050405020304" pitchFamily="18" charset="0"/>
                <a:cs typeface="Times New Roman" panose="02020603050405020304" pitchFamily="18" charset="0"/>
              </a:rPr>
              <a:t>Sujeewa</a:t>
            </a:r>
            <a:r>
              <a:rPr lang="en-IN" sz="2800" dirty="0">
                <a:latin typeface="Times New Roman" panose="02020603050405020304" pitchFamily="18" charset="0"/>
                <a:cs typeface="Times New Roman" panose="02020603050405020304" pitchFamily="18" charset="0"/>
              </a:rPr>
              <a:t> </a:t>
            </a:r>
            <a:r>
              <a:rPr lang="en-IN" sz="2800" dirty="0" err="1">
                <a:latin typeface="Times New Roman" panose="02020603050405020304" pitchFamily="18" charset="0"/>
                <a:cs typeface="Times New Roman" panose="02020603050405020304" pitchFamily="18" charset="0"/>
              </a:rPr>
              <a:t>Hettiwatte</a:t>
            </a:r>
            <a:r>
              <a:rPr lang="en-IN" sz="2800" dirty="0">
                <a:latin typeface="Times New Roman" panose="02020603050405020304" pitchFamily="18" charset="0"/>
                <a:cs typeface="Times New Roman" panose="02020603050405020304" pitchFamily="18" charset="0"/>
              </a:rPr>
              <a:t>, Samuel </a:t>
            </a:r>
            <a:r>
              <a:rPr lang="en-IN" sz="2800" dirty="0" err="1">
                <a:latin typeface="Times New Roman" panose="02020603050405020304" pitchFamily="18" charset="0"/>
                <a:cs typeface="Times New Roman" panose="02020603050405020304" pitchFamily="18" charset="0"/>
              </a:rPr>
              <a:t>Gyamfi</a:t>
            </a:r>
            <a:r>
              <a:rPr lang="en-IN" sz="2800"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An Intelligent Approach of Achieving Demand Response by Fuzzy Logic based Domestic Load Management</a:t>
            </a:r>
            <a:r>
              <a:rPr lang="en-IN" sz="2800" dirty="0">
                <a:latin typeface="Times New Roman" panose="02020603050405020304" pitchFamily="18" charset="0"/>
                <a:cs typeface="Times New Roman" panose="02020603050405020304" pitchFamily="18" charset="0"/>
              </a:rPr>
              <a:t>, </a:t>
            </a:r>
            <a:r>
              <a:rPr lang="en-IN" sz="2800" b="1" dirty="0"/>
              <a:t> </a:t>
            </a:r>
            <a:r>
              <a:rPr lang="en-IN" sz="2800" dirty="0">
                <a:hlinkClick r:id="rId2"/>
              </a:rPr>
              <a:t>2014 Australasian Universities Power Engineering Conference (AUPEC)</a:t>
            </a:r>
            <a:r>
              <a:rPr lang="en-IN" sz="2800" dirty="0"/>
              <a:t>,</a:t>
            </a:r>
            <a:r>
              <a:rPr lang="en-IN" sz="2800" dirty="0">
                <a:latin typeface="Times New Roman" panose="02020603050405020304" pitchFamily="18" charset="0"/>
                <a:cs typeface="Times New Roman" panose="02020603050405020304" pitchFamily="18" charset="0"/>
              </a:rPr>
              <a:t> Pages 811-816.</a:t>
            </a:r>
          </a:p>
          <a:p>
            <a:pPr algn="just"/>
            <a:r>
              <a:rPr lang="en-IN" sz="2800" dirty="0">
                <a:latin typeface="Times New Roman" panose="02020603050405020304" pitchFamily="18" charset="0"/>
                <a:cs typeface="Times New Roman" panose="02020603050405020304" pitchFamily="18" charset="0"/>
              </a:rPr>
              <a:t>Piers R. J. Campbell, and Ken Adamson, </a:t>
            </a:r>
            <a:r>
              <a:rPr lang="en-IN" sz="2800" b="1" dirty="0">
                <a:latin typeface="Times New Roman" panose="02020603050405020304" pitchFamily="18" charset="0"/>
                <a:cs typeface="Times New Roman" panose="02020603050405020304" pitchFamily="18" charset="0"/>
              </a:rPr>
              <a:t>Methodologies for Load Forecasting</a:t>
            </a:r>
            <a:r>
              <a:rPr lang="en-IN" sz="2800"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hlinkClick r:id="rId3"/>
              </a:rPr>
              <a:t>2006 3rd International IEEE Conference Intelligent Systems</a:t>
            </a:r>
            <a:r>
              <a:rPr lang="en-IN" sz="2800" dirty="0">
                <a:latin typeface="Times New Roman" panose="02020603050405020304" pitchFamily="18" charset="0"/>
                <a:cs typeface="Times New Roman" panose="02020603050405020304" pitchFamily="18" charset="0"/>
              </a:rPr>
              <a:t>, Pages 800- 806.</a:t>
            </a:r>
          </a:p>
          <a:p>
            <a:endParaRPr lang="en-IN" dirty="0"/>
          </a:p>
        </p:txBody>
      </p:sp>
    </p:spTree>
    <p:extLst>
      <p:ext uri="{BB962C8B-B14F-4D97-AF65-F5344CB8AC3E}">
        <p14:creationId xmlns:p14="http://schemas.microsoft.com/office/powerpoint/2010/main" val="2091282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81006" y="2971800"/>
            <a:ext cx="2856411" cy="914400"/>
          </a:xfrm>
        </p:spPr>
        <p:txBody>
          <a:bodyPr/>
          <a:lstStyle/>
          <a:p>
            <a:r>
              <a:rPr lang="en-US" dirty="0"/>
              <a:t>Thank You</a:t>
            </a:r>
          </a:p>
        </p:txBody>
      </p:sp>
    </p:spTree>
    <p:extLst>
      <p:ext uri="{BB962C8B-B14F-4D97-AF65-F5344CB8AC3E}">
        <p14:creationId xmlns:p14="http://schemas.microsoft.com/office/powerpoint/2010/main" val="3181283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Definition</a:t>
            </a:r>
          </a:p>
        </p:txBody>
      </p:sp>
      <p:sp>
        <p:nvSpPr>
          <p:cNvPr id="3" name="Footer Placeholder 2"/>
          <p:cNvSpPr>
            <a:spLocks noGrp="1"/>
          </p:cNvSpPr>
          <p:nvPr>
            <p:ph type="ftr" sz="quarter" idx="11"/>
          </p:nvPr>
        </p:nvSpPr>
        <p:spPr/>
        <p:txBody>
          <a:bodyPr/>
          <a:lstStyle/>
          <a:p>
            <a:r>
              <a:rPr lang="en-US" dirty="0">
                <a:solidFill>
                  <a:srgbClr val="464653"/>
                </a:solidFill>
              </a:rPr>
              <a:t>Project Batch Number 4</a:t>
            </a:r>
          </a:p>
        </p:txBody>
      </p:sp>
      <p:sp>
        <p:nvSpPr>
          <p:cNvPr id="4" name="Slide Number Placeholder 3"/>
          <p:cNvSpPr>
            <a:spLocks noGrp="1"/>
          </p:cNvSpPr>
          <p:nvPr>
            <p:ph type="sldNum" sz="quarter" idx="12"/>
          </p:nvPr>
        </p:nvSpPr>
        <p:spPr/>
        <p:txBody>
          <a:bodyPr/>
          <a:lstStyle/>
          <a:p>
            <a:fld id="{E9F1805E-8ECD-4665-ACF6-E4B39ECC81D8}" type="slidenum">
              <a:rPr lang="en-US" smtClean="0">
                <a:solidFill>
                  <a:srgbClr val="464653"/>
                </a:solidFill>
              </a:rPr>
              <a:pPr/>
              <a:t>3</a:t>
            </a:fld>
            <a:endParaRPr lang="en-US">
              <a:solidFill>
                <a:srgbClr val="464653"/>
              </a:solidFill>
            </a:endParaRPr>
          </a:p>
        </p:txBody>
      </p:sp>
      <p:sp>
        <p:nvSpPr>
          <p:cNvPr id="5" name="Content Placeholder 4"/>
          <p:cNvSpPr>
            <a:spLocks noGrp="1"/>
          </p:cNvSpPr>
          <p:nvPr>
            <p:ph sz="quarter" idx="1"/>
          </p:nvPr>
        </p:nvSpPr>
        <p:spPr/>
        <p:txBody>
          <a:bodyPr/>
          <a:lstStyle/>
          <a:p>
            <a:pPr marL="0" indent="0" algn="just">
              <a:buNone/>
            </a:pPr>
            <a:r>
              <a:rPr lang="en-IN" dirty="0">
                <a:solidFill>
                  <a:srgbClr val="333333"/>
                </a:solidFill>
                <a:latin typeface="Times New Roman" panose="02020603050405020304" pitchFamily="18" charset="0"/>
                <a:cs typeface="Times New Roman" panose="02020603050405020304" pitchFamily="18" charset="0"/>
              </a:rPr>
              <a:t>Energy demand management, also known as demand-side management (DSM) or demand-side response (DSR), is the modification of consumer demand for energy through various methods such as financial incentives and behavioural change through education. Usually, the goal of demand-side management is to encourage the consumer to use less energy during peak hours, or to move the time of energy use to off-peak times such as night-time and weekends.</a:t>
            </a:r>
            <a:endParaRPr lang="en-IN" dirty="0">
              <a:latin typeface="Times New Roman" panose="02020603050405020304" pitchFamily="18" charset="0"/>
              <a:cs typeface="Times New Roman" panose="02020603050405020304" pitchFamily="18" charset="0"/>
            </a:endParaRPr>
          </a:p>
          <a:p>
            <a:pPr marL="0" indent="0" algn="just">
              <a:buNone/>
            </a:pPr>
            <a:endParaRPr lang="en-IN" dirty="0"/>
          </a:p>
        </p:txBody>
      </p:sp>
    </p:spTree>
    <p:extLst>
      <p:ext uri="{BB962C8B-B14F-4D97-AF65-F5344CB8AC3E}">
        <p14:creationId xmlns:p14="http://schemas.microsoft.com/office/powerpoint/2010/main" val="964384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a:t>
            </a:r>
          </a:p>
        </p:txBody>
      </p:sp>
      <p:sp>
        <p:nvSpPr>
          <p:cNvPr id="3" name="Footer Placeholder 2"/>
          <p:cNvSpPr>
            <a:spLocks noGrp="1"/>
          </p:cNvSpPr>
          <p:nvPr>
            <p:ph type="ftr" sz="quarter" idx="11"/>
          </p:nvPr>
        </p:nvSpPr>
        <p:spPr/>
        <p:txBody>
          <a:bodyPr/>
          <a:lstStyle/>
          <a:p>
            <a:r>
              <a:rPr lang="en-US" dirty="0">
                <a:solidFill>
                  <a:srgbClr val="464653"/>
                </a:solidFill>
              </a:rPr>
              <a:t>Project Batch Number 4</a:t>
            </a:r>
          </a:p>
        </p:txBody>
      </p:sp>
      <p:sp>
        <p:nvSpPr>
          <p:cNvPr id="4" name="Slide Number Placeholder 3"/>
          <p:cNvSpPr>
            <a:spLocks noGrp="1"/>
          </p:cNvSpPr>
          <p:nvPr>
            <p:ph type="sldNum" sz="quarter" idx="12"/>
          </p:nvPr>
        </p:nvSpPr>
        <p:spPr/>
        <p:txBody>
          <a:bodyPr/>
          <a:lstStyle/>
          <a:p>
            <a:fld id="{E9F1805E-8ECD-4665-ACF6-E4B39ECC81D8}" type="slidenum">
              <a:rPr lang="en-US" smtClean="0">
                <a:solidFill>
                  <a:srgbClr val="464653"/>
                </a:solidFill>
              </a:rPr>
              <a:pPr/>
              <a:t>4</a:t>
            </a:fld>
            <a:endParaRPr lang="en-US">
              <a:solidFill>
                <a:srgbClr val="464653"/>
              </a:solidFill>
            </a:endParaRPr>
          </a:p>
        </p:txBody>
      </p:sp>
      <p:sp>
        <p:nvSpPr>
          <p:cNvPr id="5" name="Content Placeholder 4"/>
          <p:cNvSpPr>
            <a:spLocks noGrp="1"/>
          </p:cNvSpPr>
          <p:nvPr>
            <p:ph sz="quarter" idx="1"/>
          </p:nvPr>
        </p:nvSpPr>
        <p:spPr/>
        <p:txBody>
          <a:bodyPr/>
          <a:lstStyle/>
          <a:p>
            <a:pPr algn="just"/>
            <a:r>
              <a:rPr lang="en-IN" sz="2800" dirty="0">
                <a:latin typeface="Times New Roman" panose="02020603050405020304" pitchFamily="18" charset="0"/>
                <a:cs typeface="Times New Roman" panose="02020603050405020304" pitchFamily="18" charset="0"/>
              </a:rPr>
              <a:t>Study the power consumption pattern for a household and using suitable machine learning algorithm, forecast the load demand for future dates. </a:t>
            </a:r>
          </a:p>
          <a:p>
            <a:pPr algn="just"/>
            <a:r>
              <a:rPr lang="en-IN" sz="2800" dirty="0">
                <a:latin typeface="Times New Roman" panose="02020603050405020304" pitchFamily="18" charset="0"/>
                <a:cs typeface="Times New Roman" panose="02020603050405020304" pitchFamily="18" charset="0"/>
              </a:rPr>
              <a:t>Study the power generation pattern from wind and solar plants, and using suitable machine learning algorithm, predict generation curve for future dates.</a:t>
            </a:r>
          </a:p>
          <a:p>
            <a:pPr algn="just"/>
            <a:r>
              <a:rPr lang="en-IN" sz="2800" dirty="0">
                <a:latin typeface="Times New Roman" panose="02020603050405020304" pitchFamily="18" charset="0"/>
                <a:cs typeface="Times New Roman" panose="02020603050405020304" pitchFamily="18" charset="0"/>
              </a:rPr>
              <a:t>Encourage consumers to reduce energy consumption during peak hours, with the help of priority-based system.</a:t>
            </a:r>
          </a:p>
          <a:p>
            <a:pPr algn="just"/>
            <a:r>
              <a:rPr lang="en-IN" sz="2800" dirty="0">
                <a:latin typeface="Times New Roman" panose="02020603050405020304" pitchFamily="18" charset="0"/>
                <a:cs typeface="Times New Roman" panose="02020603050405020304" pitchFamily="18" charset="0"/>
              </a:rPr>
              <a:t>Smooth out the load-time curve.</a:t>
            </a:r>
          </a:p>
          <a:p>
            <a:pPr algn="just"/>
            <a:r>
              <a:rPr lang="en-IN" sz="2800" dirty="0">
                <a:latin typeface="Times New Roman" panose="02020603050405020304" pitchFamily="18" charset="0"/>
                <a:cs typeface="Times New Roman" panose="02020603050405020304" pitchFamily="18" charset="0"/>
              </a:rPr>
              <a:t>Reducing the monthly power bill.</a:t>
            </a:r>
          </a:p>
          <a:p>
            <a:endParaRPr lang="en-IN" dirty="0"/>
          </a:p>
        </p:txBody>
      </p:sp>
    </p:spTree>
    <p:extLst>
      <p:ext uri="{BB962C8B-B14F-4D97-AF65-F5344CB8AC3E}">
        <p14:creationId xmlns:p14="http://schemas.microsoft.com/office/powerpoint/2010/main" val="3702517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Project Overview</a:t>
            </a:r>
          </a:p>
        </p:txBody>
      </p:sp>
      <p:sp>
        <p:nvSpPr>
          <p:cNvPr id="3" name="Footer Placeholder 2"/>
          <p:cNvSpPr>
            <a:spLocks noGrp="1"/>
          </p:cNvSpPr>
          <p:nvPr>
            <p:ph type="ftr" sz="quarter" idx="11"/>
          </p:nvPr>
        </p:nvSpPr>
        <p:spPr/>
        <p:txBody>
          <a:bodyPr/>
          <a:lstStyle/>
          <a:p>
            <a:r>
              <a:rPr lang="en-US" dirty="0">
                <a:solidFill>
                  <a:srgbClr val="464653"/>
                </a:solidFill>
              </a:rPr>
              <a:t>Project Batch Number 4</a:t>
            </a:r>
          </a:p>
        </p:txBody>
      </p:sp>
      <p:sp>
        <p:nvSpPr>
          <p:cNvPr id="4" name="Slide Number Placeholder 3"/>
          <p:cNvSpPr>
            <a:spLocks noGrp="1"/>
          </p:cNvSpPr>
          <p:nvPr>
            <p:ph type="sldNum" sz="quarter" idx="12"/>
          </p:nvPr>
        </p:nvSpPr>
        <p:spPr/>
        <p:txBody>
          <a:bodyPr/>
          <a:lstStyle/>
          <a:p>
            <a:fld id="{E9F1805E-8ECD-4665-ACF6-E4B39ECC81D8}" type="slidenum">
              <a:rPr lang="en-US" smtClean="0">
                <a:solidFill>
                  <a:srgbClr val="464653"/>
                </a:solidFill>
              </a:rPr>
              <a:pPr/>
              <a:t>5</a:t>
            </a:fld>
            <a:endParaRPr lang="en-US">
              <a:solidFill>
                <a:srgbClr val="464653"/>
              </a:solidFill>
            </a:endParaRPr>
          </a:p>
        </p:txBody>
      </p:sp>
      <p:sp>
        <p:nvSpPr>
          <p:cNvPr id="5" name="Content Placeholder 4"/>
          <p:cNvSpPr>
            <a:spLocks noGrp="1"/>
          </p:cNvSpPr>
          <p:nvPr>
            <p:ph sz="quarter" idx="1"/>
          </p:nvPr>
        </p:nvSpPr>
        <p:spPr/>
        <p:txBody>
          <a:bodyPr/>
          <a:lstStyle/>
          <a:p>
            <a:r>
              <a:rPr lang="en-IN" dirty="0">
                <a:latin typeface="Times New Roman" panose="02020603050405020304" pitchFamily="18" charset="0"/>
                <a:cs typeface="Times New Roman" panose="02020603050405020304" pitchFamily="18" charset="0"/>
              </a:rPr>
              <a:t>Concepts of Machine Learning like Random Forest algorithm is being used to predict future generation and consumption pattern.</a:t>
            </a:r>
          </a:p>
          <a:p>
            <a:r>
              <a:rPr lang="en-IN" dirty="0">
                <a:latin typeface="Times New Roman" panose="02020603050405020304" pitchFamily="18" charset="0"/>
                <a:cs typeface="Times New Roman" panose="02020603050405020304" pitchFamily="18" charset="0"/>
              </a:rPr>
              <a:t>A website was created to monitor consumers’ appliance record and present forecasted data to consumers’ and system operators’.</a:t>
            </a:r>
          </a:p>
          <a:p>
            <a:r>
              <a:rPr lang="en-IN" dirty="0">
                <a:latin typeface="Times New Roman" panose="02020603050405020304" pitchFamily="18" charset="0"/>
                <a:cs typeface="Times New Roman" panose="02020603050405020304" pitchFamily="18" charset="0"/>
              </a:rPr>
              <a:t> A priority-based system has been developed, to reduce power consumption during peak hours and shift the use of heavy loads to off-peak hours, and has been implemented in the website.</a:t>
            </a:r>
          </a:p>
          <a:p>
            <a:r>
              <a:rPr lang="en-IN" dirty="0">
                <a:latin typeface="Times New Roman" panose="02020603050405020304" pitchFamily="18" charset="0"/>
                <a:cs typeface="Times New Roman" panose="02020603050405020304" pitchFamily="18" charset="0"/>
              </a:rPr>
              <a:t>All the information are send to a micro-controller which uses pre-coded algorithms to operate relays, thereby providing power to run suitable appliances.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6600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Cyber-physical Systems</a:t>
            </a:r>
          </a:p>
        </p:txBody>
      </p:sp>
      <p:sp>
        <p:nvSpPr>
          <p:cNvPr id="3" name="Footer Placeholder 2"/>
          <p:cNvSpPr>
            <a:spLocks noGrp="1"/>
          </p:cNvSpPr>
          <p:nvPr>
            <p:ph type="ftr" sz="quarter" idx="11"/>
          </p:nvPr>
        </p:nvSpPr>
        <p:spPr/>
        <p:txBody>
          <a:bodyPr/>
          <a:lstStyle/>
          <a:p>
            <a:r>
              <a:rPr lang="en-US" dirty="0">
                <a:solidFill>
                  <a:srgbClr val="464653"/>
                </a:solidFill>
              </a:rPr>
              <a:t>Project Batch Number 4</a:t>
            </a:r>
          </a:p>
        </p:txBody>
      </p:sp>
      <p:sp>
        <p:nvSpPr>
          <p:cNvPr id="4" name="Slide Number Placeholder 3"/>
          <p:cNvSpPr>
            <a:spLocks noGrp="1"/>
          </p:cNvSpPr>
          <p:nvPr>
            <p:ph type="sldNum" sz="quarter" idx="12"/>
          </p:nvPr>
        </p:nvSpPr>
        <p:spPr/>
        <p:txBody>
          <a:bodyPr/>
          <a:lstStyle/>
          <a:p>
            <a:fld id="{E9F1805E-8ECD-4665-ACF6-E4B39ECC81D8}" type="slidenum">
              <a:rPr lang="en-US" smtClean="0">
                <a:solidFill>
                  <a:srgbClr val="464653"/>
                </a:solidFill>
              </a:rPr>
              <a:pPr/>
              <a:t>6</a:t>
            </a:fld>
            <a:endParaRPr lang="en-US">
              <a:solidFill>
                <a:srgbClr val="464653"/>
              </a:solidFill>
            </a:endParaRPr>
          </a:p>
        </p:txBody>
      </p:sp>
      <p:sp>
        <p:nvSpPr>
          <p:cNvPr id="5" name="Content Placeholder 4"/>
          <p:cNvSpPr>
            <a:spLocks noGrp="1"/>
          </p:cNvSpPr>
          <p:nvPr>
            <p:ph sz="quarter" idx="1"/>
          </p:nvPr>
        </p:nvSpPr>
        <p:spPr/>
        <p:txBody>
          <a:bodyPr/>
          <a:lstStyle/>
          <a:p>
            <a:pPr marL="0" indent="0" algn="just">
              <a:buNone/>
            </a:pPr>
            <a:r>
              <a:rPr lang="en-IN" dirty="0">
                <a:latin typeface="Times New Roman" panose="02020603050405020304" pitchFamily="18" charset="0"/>
                <a:cs typeface="Times New Roman" panose="02020603050405020304" pitchFamily="18" charset="0"/>
              </a:rPr>
              <a:t>Our focus has been to integrate cyber physical systems in power distribution, where cyber physical systems are integrations of computation, networking, and physical processes. Embedded computers and networks, monitor and control the physical processes. This can help us achieve balance between generation and consumption at peak hours in micro-grid system.</a:t>
            </a:r>
          </a:p>
          <a:p>
            <a:pPr marL="0" indent="0" algn="just">
              <a:buNone/>
            </a:pPr>
            <a:endParaRPr lang="en-IN" dirty="0"/>
          </a:p>
        </p:txBody>
      </p:sp>
    </p:spTree>
    <p:extLst>
      <p:ext uri="{BB962C8B-B14F-4D97-AF65-F5344CB8AC3E}">
        <p14:creationId xmlns:p14="http://schemas.microsoft.com/office/powerpoint/2010/main" val="3553640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Environment Modelling</a:t>
            </a:r>
          </a:p>
        </p:txBody>
      </p:sp>
      <p:sp>
        <p:nvSpPr>
          <p:cNvPr id="3" name="Footer Placeholder 2"/>
          <p:cNvSpPr>
            <a:spLocks noGrp="1"/>
          </p:cNvSpPr>
          <p:nvPr>
            <p:ph type="ftr" sz="quarter" idx="11"/>
          </p:nvPr>
        </p:nvSpPr>
        <p:spPr/>
        <p:txBody>
          <a:bodyPr/>
          <a:lstStyle/>
          <a:p>
            <a:r>
              <a:rPr lang="en-US" dirty="0">
                <a:solidFill>
                  <a:srgbClr val="464653"/>
                </a:solidFill>
              </a:rPr>
              <a:t>Project Batch Number 4</a:t>
            </a:r>
          </a:p>
        </p:txBody>
      </p:sp>
      <p:sp>
        <p:nvSpPr>
          <p:cNvPr id="4" name="Slide Number Placeholder 3"/>
          <p:cNvSpPr>
            <a:spLocks noGrp="1"/>
          </p:cNvSpPr>
          <p:nvPr>
            <p:ph type="sldNum" sz="quarter" idx="12"/>
          </p:nvPr>
        </p:nvSpPr>
        <p:spPr/>
        <p:txBody>
          <a:bodyPr/>
          <a:lstStyle/>
          <a:p>
            <a:fld id="{E9F1805E-8ECD-4665-ACF6-E4B39ECC81D8}" type="slidenum">
              <a:rPr lang="en-US" smtClean="0">
                <a:solidFill>
                  <a:srgbClr val="464653"/>
                </a:solidFill>
              </a:rPr>
              <a:pPr/>
              <a:t>7</a:t>
            </a:fld>
            <a:endParaRPr lang="en-US">
              <a:solidFill>
                <a:srgbClr val="464653"/>
              </a:solidFill>
            </a:endParaRPr>
          </a:p>
        </p:txBody>
      </p:sp>
      <p:pic>
        <p:nvPicPr>
          <p:cNvPr id="7" name="Content Placeholder 6"/>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024062" y="1292225"/>
            <a:ext cx="8143875" cy="4791075"/>
          </a:xfrm>
        </p:spPr>
      </p:pic>
    </p:spTree>
    <p:extLst>
      <p:ext uri="{BB962C8B-B14F-4D97-AF65-F5344CB8AC3E}">
        <p14:creationId xmlns:p14="http://schemas.microsoft.com/office/powerpoint/2010/main" val="2176611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045618" cy="990600"/>
          </a:xfrm>
        </p:spPr>
        <p:txBody>
          <a:bodyPr/>
          <a:lstStyle/>
          <a:p>
            <a:r>
              <a:rPr lang="en-IN" dirty="0">
                <a:latin typeface="Times New Roman" panose="02020603050405020304" pitchFamily="18" charset="0"/>
                <a:cs typeface="Times New Roman" panose="02020603050405020304" pitchFamily="18" charset="0"/>
              </a:rPr>
              <a:t>Work Flow Diagram</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690688"/>
            <a:ext cx="2590800" cy="169697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246550">
            <a:off x="292781" y="4161889"/>
            <a:ext cx="1090837" cy="72866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555070">
            <a:off x="248393" y="3231649"/>
            <a:ext cx="1090837" cy="72866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842511">
            <a:off x="761263" y="4869196"/>
            <a:ext cx="1090837" cy="72866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3318" y="4713225"/>
            <a:ext cx="1956994" cy="1601894"/>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5218" y="3203837"/>
            <a:ext cx="1334828" cy="1314526"/>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2050" y="890687"/>
            <a:ext cx="1466850" cy="1472492"/>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267687">
            <a:off x="3339311" y="4960306"/>
            <a:ext cx="762000" cy="762000"/>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51063" y="3525469"/>
            <a:ext cx="762000" cy="762000"/>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477283">
            <a:off x="9140048" y="3387662"/>
            <a:ext cx="762000" cy="762000"/>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2324526">
            <a:off x="3589120" y="3006661"/>
            <a:ext cx="762000" cy="762000"/>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599510">
            <a:off x="3711162" y="2485654"/>
            <a:ext cx="762000" cy="762000"/>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11240" y="2953969"/>
            <a:ext cx="2057400" cy="2019300"/>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06060" y="4056805"/>
            <a:ext cx="1312840" cy="1312840"/>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2050" y="2521216"/>
            <a:ext cx="1466850" cy="1472492"/>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06060" y="5432742"/>
            <a:ext cx="1312840" cy="1312840"/>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9760765">
            <a:off x="8977047" y="2382559"/>
            <a:ext cx="762000" cy="762000"/>
          </a:xfrm>
          <a:prstGeom prst="rect">
            <a:avLst/>
          </a:prstGeom>
        </p:spPr>
      </p:pic>
      <p:pic>
        <p:nvPicPr>
          <p:cNvPr id="26"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375552">
            <a:off x="9140047" y="4068650"/>
            <a:ext cx="762000" cy="77012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338333">
            <a:off x="8990870" y="4938515"/>
            <a:ext cx="762000" cy="762000"/>
          </a:xfrm>
          <a:prstGeom prst="rect">
            <a:avLst/>
          </a:prstGeom>
        </p:spPr>
      </p:pic>
      <p:sp>
        <p:nvSpPr>
          <p:cNvPr id="28" name="TextBox 27"/>
          <p:cNvSpPr txBox="1"/>
          <p:nvPr/>
        </p:nvSpPr>
        <p:spPr>
          <a:xfrm>
            <a:off x="1797699" y="3340803"/>
            <a:ext cx="85090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Admin</a:t>
            </a:r>
          </a:p>
        </p:txBody>
      </p:sp>
      <p:sp>
        <p:nvSpPr>
          <p:cNvPr id="29" name="TextBox 28"/>
          <p:cNvSpPr txBox="1"/>
          <p:nvPr/>
        </p:nvSpPr>
        <p:spPr>
          <a:xfrm>
            <a:off x="2374900" y="6315119"/>
            <a:ext cx="84867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User</a:t>
            </a:r>
          </a:p>
        </p:txBody>
      </p:sp>
      <p:sp>
        <p:nvSpPr>
          <p:cNvPr id="30" name="TextBox 29"/>
          <p:cNvSpPr txBox="1"/>
          <p:nvPr/>
        </p:nvSpPr>
        <p:spPr>
          <a:xfrm>
            <a:off x="5001106" y="5080000"/>
            <a:ext cx="150721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Webpage</a:t>
            </a:r>
          </a:p>
        </p:txBody>
      </p:sp>
      <p:sp>
        <p:nvSpPr>
          <p:cNvPr id="31" name="TextBox 30"/>
          <p:cNvSpPr txBox="1"/>
          <p:nvPr/>
        </p:nvSpPr>
        <p:spPr>
          <a:xfrm>
            <a:off x="7807988" y="4587439"/>
            <a:ext cx="1197108"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Controller</a:t>
            </a:r>
          </a:p>
        </p:txBody>
      </p:sp>
      <p:sp>
        <p:nvSpPr>
          <p:cNvPr id="32" name="TextBox 31"/>
          <p:cNvSpPr txBox="1"/>
          <p:nvPr/>
        </p:nvSpPr>
        <p:spPr>
          <a:xfrm>
            <a:off x="10428349" y="435721"/>
            <a:ext cx="773051"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Loads</a:t>
            </a:r>
          </a:p>
        </p:txBody>
      </p:sp>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36710" y="1396376"/>
            <a:ext cx="819444" cy="819444"/>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7865432" y="2341691"/>
            <a:ext cx="762000" cy="762000"/>
          </a:xfrm>
          <a:prstGeom prst="rect">
            <a:avLst/>
          </a:prstGeom>
        </p:spPr>
      </p:pic>
      <p:sp>
        <p:nvSpPr>
          <p:cNvPr id="5" name="TextBox 4"/>
          <p:cNvSpPr txBox="1"/>
          <p:nvPr/>
        </p:nvSpPr>
        <p:spPr>
          <a:xfrm>
            <a:off x="7584140" y="1165534"/>
            <a:ext cx="147698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Generation</a:t>
            </a:r>
          </a:p>
        </p:txBody>
      </p:sp>
    </p:spTree>
    <p:extLst>
      <p:ext uri="{BB962C8B-B14F-4D97-AF65-F5344CB8AC3E}">
        <p14:creationId xmlns:p14="http://schemas.microsoft.com/office/powerpoint/2010/main" val="405397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ppt_x"/>
                                          </p:val>
                                        </p:tav>
                                        <p:tav tm="100000">
                                          <p:val>
                                            <p:strVal val="#ppt_x"/>
                                          </p:val>
                                        </p:tav>
                                      </p:tavLst>
                                    </p:anim>
                                    <p:anim calcmode="lin" valueType="num">
                                      <p:cBhvr additive="base">
                                        <p:cTn id="1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500" fill="hold"/>
                                        <p:tgtEl>
                                          <p:spTgt spid="30"/>
                                        </p:tgtEl>
                                        <p:attrNameLst>
                                          <p:attrName>ppt_x</p:attrName>
                                        </p:attrNameLst>
                                      </p:cBhvr>
                                      <p:tavLst>
                                        <p:tav tm="0">
                                          <p:val>
                                            <p:strVal val="#ppt_x"/>
                                          </p:val>
                                        </p:tav>
                                        <p:tav tm="100000">
                                          <p:val>
                                            <p:strVal val="#ppt_x"/>
                                          </p:val>
                                        </p:tav>
                                      </p:tavLst>
                                    </p:anim>
                                    <p:anim calcmode="lin" valueType="num">
                                      <p:cBhvr additive="base">
                                        <p:cTn id="6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ppt_x"/>
                                          </p:val>
                                        </p:tav>
                                        <p:tav tm="100000">
                                          <p:val>
                                            <p:strVal val="#ppt_x"/>
                                          </p:val>
                                        </p:tav>
                                      </p:tavLst>
                                    </p:anim>
                                    <p:anim calcmode="lin" valueType="num">
                                      <p:cBhvr additive="base">
                                        <p:cTn id="6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additive="base">
                                        <p:cTn id="73" dur="500" fill="hold"/>
                                        <p:tgtEl>
                                          <p:spTgt spid="19"/>
                                        </p:tgtEl>
                                        <p:attrNameLst>
                                          <p:attrName>ppt_x</p:attrName>
                                        </p:attrNameLst>
                                      </p:cBhvr>
                                      <p:tavLst>
                                        <p:tav tm="0">
                                          <p:val>
                                            <p:strVal val="#ppt_x"/>
                                          </p:val>
                                        </p:tav>
                                        <p:tav tm="100000">
                                          <p:val>
                                            <p:strVal val="#ppt_x"/>
                                          </p:val>
                                        </p:tav>
                                      </p:tavLst>
                                    </p:anim>
                                    <p:anim calcmode="lin" valueType="num">
                                      <p:cBhvr additive="base">
                                        <p:cTn id="7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6"/>
                                        </p:tgtEl>
                                        <p:attrNameLst>
                                          <p:attrName>style.visibility</p:attrName>
                                        </p:attrNameLst>
                                      </p:cBhvr>
                                      <p:to>
                                        <p:strVal val="visible"/>
                                      </p:to>
                                    </p:set>
                                    <p:anim calcmode="lin" valueType="num">
                                      <p:cBhvr additive="base">
                                        <p:cTn id="79" dur="500" fill="hold"/>
                                        <p:tgtEl>
                                          <p:spTgt spid="16"/>
                                        </p:tgtEl>
                                        <p:attrNameLst>
                                          <p:attrName>ppt_x</p:attrName>
                                        </p:attrNameLst>
                                      </p:cBhvr>
                                      <p:tavLst>
                                        <p:tav tm="0">
                                          <p:val>
                                            <p:strVal val="#ppt_x"/>
                                          </p:val>
                                        </p:tav>
                                        <p:tav tm="100000">
                                          <p:val>
                                            <p:strVal val="#ppt_x"/>
                                          </p:val>
                                        </p:tav>
                                      </p:tavLst>
                                    </p:anim>
                                    <p:anim calcmode="lin" valueType="num">
                                      <p:cBhvr additive="base">
                                        <p:cTn id="8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
                                        </p:tgtEl>
                                        <p:attrNameLst>
                                          <p:attrName>style.visibility</p:attrName>
                                        </p:attrNameLst>
                                      </p:cBhvr>
                                      <p:to>
                                        <p:strVal val="visible"/>
                                      </p:to>
                                    </p:set>
                                    <p:animEffect transition="in" filter="fade">
                                      <p:cBhvr>
                                        <p:cTn id="85" dur="500"/>
                                        <p:tgtEl>
                                          <p:spTgt spid="13"/>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31"/>
                                        </p:tgtEl>
                                        <p:attrNameLst>
                                          <p:attrName>style.visibility</p:attrName>
                                        </p:attrNameLst>
                                      </p:cBhvr>
                                      <p:to>
                                        <p:strVal val="visible"/>
                                      </p:to>
                                    </p:set>
                                    <p:anim calcmode="lin" valueType="num">
                                      <p:cBhvr additive="base">
                                        <p:cTn id="90" dur="500" fill="hold"/>
                                        <p:tgtEl>
                                          <p:spTgt spid="31"/>
                                        </p:tgtEl>
                                        <p:attrNameLst>
                                          <p:attrName>ppt_x</p:attrName>
                                        </p:attrNameLst>
                                      </p:cBhvr>
                                      <p:tavLst>
                                        <p:tav tm="0">
                                          <p:val>
                                            <p:strVal val="#ppt_x"/>
                                          </p:val>
                                        </p:tav>
                                        <p:tav tm="100000">
                                          <p:val>
                                            <p:strVal val="#ppt_x"/>
                                          </p:val>
                                        </p:tav>
                                      </p:tavLst>
                                    </p:anim>
                                    <p:anim calcmode="lin" valueType="num">
                                      <p:cBhvr additive="base">
                                        <p:cTn id="91"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3"/>
                                        </p:tgtEl>
                                        <p:attrNameLst>
                                          <p:attrName>style.visibility</p:attrName>
                                        </p:attrNameLst>
                                      </p:cBhvr>
                                      <p:to>
                                        <p:strVal val="visible"/>
                                      </p:to>
                                    </p:set>
                                    <p:animEffect transition="in" filter="fade">
                                      <p:cBhvr>
                                        <p:cTn id="96" dur="500"/>
                                        <p:tgtEl>
                                          <p:spTgt spid="3"/>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5"/>
                                        </p:tgtEl>
                                        <p:attrNameLst>
                                          <p:attrName>style.visibility</p:attrName>
                                        </p:attrNameLst>
                                      </p:cBhvr>
                                      <p:to>
                                        <p:strVal val="visible"/>
                                      </p:to>
                                    </p:set>
                                    <p:anim calcmode="lin" valueType="num">
                                      <p:cBhvr additive="base">
                                        <p:cTn id="101" dur="500" fill="hold"/>
                                        <p:tgtEl>
                                          <p:spTgt spid="5"/>
                                        </p:tgtEl>
                                        <p:attrNameLst>
                                          <p:attrName>ppt_x</p:attrName>
                                        </p:attrNameLst>
                                      </p:cBhvr>
                                      <p:tavLst>
                                        <p:tav tm="0">
                                          <p:val>
                                            <p:strVal val="#ppt_x"/>
                                          </p:val>
                                        </p:tav>
                                        <p:tav tm="100000">
                                          <p:val>
                                            <p:strVal val="#ppt_x"/>
                                          </p:val>
                                        </p:tav>
                                      </p:tavLst>
                                    </p:anim>
                                    <p:anim calcmode="lin" valueType="num">
                                      <p:cBhvr additive="base">
                                        <p:cTn id="10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33"/>
                                        </p:tgtEl>
                                        <p:attrNameLst>
                                          <p:attrName>style.visibility</p:attrName>
                                        </p:attrNameLst>
                                      </p:cBhvr>
                                      <p:to>
                                        <p:strVal val="visible"/>
                                      </p:to>
                                    </p:set>
                                    <p:anim calcmode="lin" valueType="num">
                                      <p:cBhvr additive="base">
                                        <p:cTn id="107" dur="500" fill="hold"/>
                                        <p:tgtEl>
                                          <p:spTgt spid="33"/>
                                        </p:tgtEl>
                                        <p:attrNameLst>
                                          <p:attrName>ppt_x</p:attrName>
                                        </p:attrNameLst>
                                      </p:cBhvr>
                                      <p:tavLst>
                                        <p:tav tm="0">
                                          <p:val>
                                            <p:strVal val="#ppt_x"/>
                                          </p:val>
                                        </p:tav>
                                        <p:tav tm="100000">
                                          <p:val>
                                            <p:strVal val="#ppt_x"/>
                                          </p:val>
                                        </p:tav>
                                      </p:tavLst>
                                    </p:anim>
                                    <p:anim calcmode="lin" valueType="num">
                                      <p:cBhvr additive="base">
                                        <p:cTn id="10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25"/>
                                        </p:tgtEl>
                                        <p:attrNameLst>
                                          <p:attrName>style.visibility</p:attrName>
                                        </p:attrNameLst>
                                      </p:cBhvr>
                                      <p:to>
                                        <p:strVal val="visible"/>
                                      </p:to>
                                    </p:set>
                                    <p:anim calcmode="lin" valueType="num">
                                      <p:cBhvr additive="base">
                                        <p:cTn id="113" dur="500" fill="hold"/>
                                        <p:tgtEl>
                                          <p:spTgt spid="25"/>
                                        </p:tgtEl>
                                        <p:attrNameLst>
                                          <p:attrName>ppt_x</p:attrName>
                                        </p:attrNameLst>
                                      </p:cBhvr>
                                      <p:tavLst>
                                        <p:tav tm="0">
                                          <p:val>
                                            <p:strVal val="#ppt_x"/>
                                          </p:val>
                                        </p:tav>
                                        <p:tav tm="100000">
                                          <p:val>
                                            <p:strVal val="#ppt_x"/>
                                          </p:val>
                                        </p:tav>
                                      </p:tavLst>
                                    </p:anim>
                                    <p:anim calcmode="lin" valueType="num">
                                      <p:cBhvr additive="base">
                                        <p:cTn id="11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32"/>
                                        </p:tgtEl>
                                        <p:attrNameLst>
                                          <p:attrName>style.visibility</p:attrName>
                                        </p:attrNameLst>
                                      </p:cBhvr>
                                      <p:to>
                                        <p:strVal val="visible"/>
                                      </p:to>
                                    </p:set>
                                    <p:anim calcmode="lin" valueType="num">
                                      <p:cBhvr additive="base">
                                        <p:cTn id="119" dur="500" fill="hold"/>
                                        <p:tgtEl>
                                          <p:spTgt spid="32"/>
                                        </p:tgtEl>
                                        <p:attrNameLst>
                                          <p:attrName>ppt_x</p:attrName>
                                        </p:attrNameLst>
                                      </p:cBhvr>
                                      <p:tavLst>
                                        <p:tav tm="0">
                                          <p:val>
                                            <p:strVal val="#ppt_x"/>
                                          </p:val>
                                        </p:tav>
                                        <p:tav tm="100000">
                                          <p:val>
                                            <p:strVal val="#ppt_x"/>
                                          </p:val>
                                        </p:tav>
                                      </p:tavLst>
                                    </p:anim>
                                    <p:anim calcmode="lin" valueType="num">
                                      <p:cBhvr additive="base">
                                        <p:cTn id="12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14"/>
                                        </p:tgtEl>
                                        <p:attrNameLst>
                                          <p:attrName>style.visibility</p:attrName>
                                        </p:attrNameLst>
                                      </p:cBhvr>
                                      <p:to>
                                        <p:strVal val="visible"/>
                                      </p:to>
                                    </p:set>
                                    <p:animEffect transition="in" filter="fade">
                                      <p:cBhvr>
                                        <p:cTn id="125" dur="500"/>
                                        <p:tgtEl>
                                          <p:spTgt spid="14"/>
                                        </p:tgtEl>
                                      </p:cBhvr>
                                    </p:animEffect>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nodeType="clickEffect">
                                  <p:stCondLst>
                                    <p:cond delay="0"/>
                                  </p:stCondLst>
                                  <p:childTnLst>
                                    <p:set>
                                      <p:cBhvr>
                                        <p:cTn id="129" dur="1" fill="hold">
                                          <p:stCondLst>
                                            <p:cond delay="0"/>
                                          </p:stCondLst>
                                        </p:cTn>
                                        <p:tgtEl>
                                          <p:spTgt spid="17"/>
                                        </p:tgtEl>
                                        <p:attrNameLst>
                                          <p:attrName>style.visibility</p:attrName>
                                        </p:attrNameLst>
                                      </p:cBhvr>
                                      <p:to>
                                        <p:strVal val="visible"/>
                                      </p:to>
                                    </p:set>
                                    <p:anim calcmode="lin" valueType="num">
                                      <p:cBhvr additive="base">
                                        <p:cTn id="130" dur="500" fill="hold"/>
                                        <p:tgtEl>
                                          <p:spTgt spid="17"/>
                                        </p:tgtEl>
                                        <p:attrNameLst>
                                          <p:attrName>ppt_x</p:attrName>
                                        </p:attrNameLst>
                                      </p:cBhvr>
                                      <p:tavLst>
                                        <p:tav tm="0">
                                          <p:val>
                                            <p:strVal val="#ppt_x"/>
                                          </p:val>
                                        </p:tav>
                                        <p:tav tm="100000">
                                          <p:val>
                                            <p:strVal val="#ppt_x"/>
                                          </p:val>
                                        </p:tav>
                                      </p:tavLst>
                                    </p:anim>
                                    <p:anim calcmode="lin" valueType="num">
                                      <p:cBhvr additive="base">
                                        <p:cTn id="13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23"/>
                                        </p:tgtEl>
                                        <p:attrNameLst>
                                          <p:attrName>style.visibility</p:attrName>
                                        </p:attrNameLst>
                                      </p:cBhvr>
                                      <p:to>
                                        <p:strVal val="visible"/>
                                      </p:to>
                                    </p:set>
                                    <p:animEffect transition="in" filter="fade">
                                      <p:cBhvr>
                                        <p:cTn id="136" dur="500"/>
                                        <p:tgtEl>
                                          <p:spTgt spid="23"/>
                                        </p:tgtEl>
                                      </p:cBhvr>
                                    </p:animEffect>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nodeType="clickEffect">
                                  <p:stCondLst>
                                    <p:cond delay="0"/>
                                  </p:stCondLst>
                                  <p:childTnLst>
                                    <p:set>
                                      <p:cBhvr>
                                        <p:cTn id="140" dur="1" fill="hold">
                                          <p:stCondLst>
                                            <p:cond delay="0"/>
                                          </p:stCondLst>
                                        </p:cTn>
                                        <p:tgtEl>
                                          <p:spTgt spid="26"/>
                                        </p:tgtEl>
                                        <p:attrNameLst>
                                          <p:attrName>style.visibility</p:attrName>
                                        </p:attrNameLst>
                                      </p:cBhvr>
                                      <p:to>
                                        <p:strVal val="visible"/>
                                      </p:to>
                                    </p:set>
                                    <p:anim calcmode="lin" valueType="num">
                                      <p:cBhvr additive="base">
                                        <p:cTn id="141" dur="500" fill="hold"/>
                                        <p:tgtEl>
                                          <p:spTgt spid="26"/>
                                        </p:tgtEl>
                                        <p:attrNameLst>
                                          <p:attrName>ppt_x</p:attrName>
                                        </p:attrNameLst>
                                      </p:cBhvr>
                                      <p:tavLst>
                                        <p:tav tm="0">
                                          <p:val>
                                            <p:strVal val="#ppt_x"/>
                                          </p:val>
                                        </p:tav>
                                        <p:tav tm="100000">
                                          <p:val>
                                            <p:strVal val="#ppt_x"/>
                                          </p:val>
                                        </p:tav>
                                      </p:tavLst>
                                    </p:anim>
                                    <p:anim calcmode="lin" valueType="num">
                                      <p:cBhvr additive="base">
                                        <p:cTn id="14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21"/>
                                        </p:tgtEl>
                                        <p:attrNameLst>
                                          <p:attrName>style.visibility</p:attrName>
                                        </p:attrNameLst>
                                      </p:cBhvr>
                                      <p:to>
                                        <p:strVal val="visible"/>
                                      </p:to>
                                    </p:set>
                                    <p:animEffect transition="in" filter="fade">
                                      <p:cBhvr>
                                        <p:cTn id="147" dur="500"/>
                                        <p:tgtEl>
                                          <p:spTgt spid="21"/>
                                        </p:tgtEl>
                                      </p:cBhvr>
                                    </p:animEffect>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nodeType="clickEffect">
                                  <p:stCondLst>
                                    <p:cond delay="0"/>
                                  </p:stCondLst>
                                  <p:childTnLst>
                                    <p:set>
                                      <p:cBhvr>
                                        <p:cTn id="151" dur="1" fill="hold">
                                          <p:stCondLst>
                                            <p:cond delay="0"/>
                                          </p:stCondLst>
                                        </p:cTn>
                                        <p:tgtEl>
                                          <p:spTgt spid="27"/>
                                        </p:tgtEl>
                                        <p:attrNameLst>
                                          <p:attrName>style.visibility</p:attrName>
                                        </p:attrNameLst>
                                      </p:cBhvr>
                                      <p:to>
                                        <p:strVal val="visible"/>
                                      </p:to>
                                    </p:set>
                                    <p:anim calcmode="lin" valueType="num">
                                      <p:cBhvr additive="base">
                                        <p:cTn id="152" dur="500" fill="hold"/>
                                        <p:tgtEl>
                                          <p:spTgt spid="27"/>
                                        </p:tgtEl>
                                        <p:attrNameLst>
                                          <p:attrName>ppt_x</p:attrName>
                                        </p:attrNameLst>
                                      </p:cBhvr>
                                      <p:tavLst>
                                        <p:tav tm="0">
                                          <p:val>
                                            <p:strVal val="#ppt_x"/>
                                          </p:val>
                                        </p:tav>
                                        <p:tav tm="100000">
                                          <p:val>
                                            <p:strVal val="#ppt_x"/>
                                          </p:val>
                                        </p:tav>
                                      </p:tavLst>
                                    </p:anim>
                                    <p:anim calcmode="lin" valueType="num">
                                      <p:cBhvr additive="base">
                                        <p:cTn id="15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nodeType="clickEffect">
                                  <p:stCondLst>
                                    <p:cond delay="0"/>
                                  </p:stCondLst>
                                  <p:childTnLst>
                                    <p:set>
                                      <p:cBhvr>
                                        <p:cTn id="157" dur="1" fill="hold">
                                          <p:stCondLst>
                                            <p:cond delay="0"/>
                                          </p:stCondLst>
                                        </p:cTn>
                                        <p:tgtEl>
                                          <p:spTgt spid="24"/>
                                        </p:tgtEl>
                                        <p:attrNameLst>
                                          <p:attrName>style.visibility</p:attrName>
                                        </p:attrNameLst>
                                      </p:cBhvr>
                                      <p:to>
                                        <p:strVal val="visible"/>
                                      </p:to>
                                    </p:set>
                                    <p:animEffect transition="in" filter="fade">
                                      <p:cBhvr>
                                        <p:cTn id="15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Block Diagram</a:t>
            </a:r>
          </a:p>
        </p:txBody>
      </p:sp>
      <p:sp>
        <p:nvSpPr>
          <p:cNvPr id="3" name="Footer Placeholder 2"/>
          <p:cNvSpPr>
            <a:spLocks noGrp="1"/>
          </p:cNvSpPr>
          <p:nvPr>
            <p:ph type="ftr" sz="quarter" idx="11"/>
          </p:nvPr>
        </p:nvSpPr>
        <p:spPr/>
        <p:txBody>
          <a:bodyPr/>
          <a:lstStyle/>
          <a:p>
            <a:r>
              <a:rPr lang="en-US" dirty="0">
                <a:solidFill>
                  <a:srgbClr val="464653"/>
                </a:solidFill>
              </a:rPr>
              <a:t>Project Batch Number 4</a:t>
            </a:r>
          </a:p>
        </p:txBody>
      </p:sp>
      <p:sp>
        <p:nvSpPr>
          <p:cNvPr id="4" name="Slide Number Placeholder 3"/>
          <p:cNvSpPr>
            <a:spLocks noGrp="1"/>
          </p:cNvSpPr>
          <p:nvPr>
            <p:ph type="sldNum" sz="quarter" idx="12"/>
          </p:nvPr>
        </p:nvSpPr>
        <p:spPr/>
        <p:txBody>
          <a:bodyPr/>
          <a:lstStyle/>
          <a:p>
            <a:fld id="{E9F1805E-8ECD-4665-ACF6-E4B39ECC81D8}" type="slidenum">
              <a:rPr lang="en-US" smtClean="0">
                <a:solidFill>
                  <a:srgbClr val="464653"/>
                </a:solidFill>
              </a:rPr>
              <a:pPr/>
              <a:t>9</a:t>
            </a:fld>
            <a:endParaRPr lang="en-US">
              <a:solidFill>
                <a:srgbClr val="464653"/>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1176" y="1525587"/>
            <a:ext cx="7800975" cy="4448175"/>
          </a:xfrm>
          <a:prstGeom prst="rect">
            <a:avLst/>
          </a:prstGeom>
        </p:spPr>
      </p:pic>
    </p:spTree>
    <p:extLst>
      <p:ext uri="{BB962C8B-B14F-4D97-AF65-F5344CB8AC3E}">
        <p14:creationId xmlns:p14="http://schemas.microsoft.com/office/powerpoint/2010/main" val="36146617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D69256011EEE34985C632861FAB735C" ma:contentTypeVersion="2" ma:contentTypeDescription="Create a new document." ma:contentTypeScope="" ma:versionID="f3a1e9e3795d727a38c6c9d83e81c859">
  <xsd:schema xmlns:xsd="http://www.w3.org/2001/XMLSchema" xmlns:xs="http://www.w3.org/2001/XMLSchema" xmlns:p="http://schemas.microsoft.com/office/2006/metadata/properties" xmlns:ns2="b81dd5c9-e07a-412b-9c0c-1f81005384f0" targetNamespace="http://schemas.microsoft.com/office/2006/metadata/properties" ma:root="true" ma:fieldsID="b0cf8238b7b34fee012eecc16b9c86f9" ns2:_="">
    <xsd:import namespace="b81dd5c9-e07a-412b-9c0c-1f81005384f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1dd5c9-e07a-412b-9c0c-1f81005384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CCD1A7-CD54-4F57-AD41-9511E5A992E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2F073FD-1579-4704-BEB2-8437014B65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81dd5c9-e07a-412b-9c0c-1f81005384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1309D9-E496-447D-9CA1-F97A33180A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1454</TotalTime>
  <Words>1848</Words>
  <Application>Microsoft Office PowerPoint</Application>
  <PresentationFormat>Widescreen</PresentationFormat>
  <Paragraphs>162</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Bookman Old Style</vt:lpstr>
      <vt:lpstr>Gill Sans MT</vt:lpstr>
      <vt:lpstr>Times New Roman</vt:lpstr>
      <vt:lpstr>Wingdings</vt:lpstr>
      <vt:lpstr>Wingdings 3</vt:lpstr>
      <vt:lpstr>Origin</vt:lpstr>
      <vt:lpstr>Demand Side Load Management  using Machine Learning</vt:lpstr>
      <vt:lpstr>Table of Contents</vt:lpstr>
      <vt:lpstr>Definition</vt:lpstr>
      <vt:lpstr>Objective</vt:lpstr>
      <vt:lpstr>Project Overview</vt:lpstr>
      <vt:lpstr>Cyber-physical Systems</vt:lpstr>
      <vt:lpstr>Environment Modelling</vt:lpstr>
      <vt:lpstr>Work Flow Diagram</vt:lpstr>
      <vt:lpstr>Block Diagram</vt:lpstr>
      <vt:lpstr>Random Forest Algorithm</vt:lpstr>
      <vt:lpstr>Prediction Record</vt:lpstr>
      <vt:lpstr>Login Page</vt:lpstr>
      <vt:lpstr>Signup</vt:lpstr>
      <vt:lpstr>Appliance Record</vt:lpstr>
      <vt:lpstr>Admin Page</vt:lpstr>
      <vt:lpstr>…continued</vt:lpstr>
      <vt:lpstr>Consumer Page</vt:lpstr>
      <vt:lpstr>…continued</vt:lpstr>
      <vt:lpstr>…continued</vt:lpstr>
      <vt:lpstr>Priority Algorithm</vt:lpstr>
      <vt:lpstr>Hardware Sketch</vt:lpstr>
      <vt:lpstr>Design Specification</vt:lpstr>
      <vt:lpstr>Operation</vt:lpstr>
      <vt:lpstr>Hardware</vt:lpstr>
      <vt:lpstr>PowerPoint Presentation</vt:lpstr>
      <vt:lpstr>Conclusion</vt:lpstr>
      <vt:lpstr>Reference</vt:lpstr>
      <vt:lpstr>…continued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Demand Side Load Management using  Machine Learning</dc:title>
  <dc:creator>Debdutta Guha Roy</dc:creator>
  <cp:lastModifiedBy>Sourav Mitra</cp:lastModifiedBy>
  <cp:revision>61</cp:revision>
  <dcterms:created xsi:type="dcterms:W3CDTF">2020-05-21T08:08:59Z</dcterms:created>
  <dcterms:modified xsi:type="dcterms:W3CDTF">2022-12-04T18:26:25Z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0x010100ED69256011EEE34985C632861FAB735C</vt:lpwstr>
  </property>
</Properties>
</file>